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7"/>
  </p:notesMasterIdLst>
  <p:handoutMasterIdLst>
    <p:handoutMasterId r:id="rId38"/>
  </p:handoutMasterIdLst>
  <p:sldIdLst>
    <p:sldId id="256" r:id="rId2"/>
    <p:sldId id="257" r:id="rId3"/>
    <p:sldId id="258" r:id="rId4"/>
    <p:sldId id="308" r:id="rId5"/>
    <p:sldId id="260" r:id="rId6"/>
    <p:sldId id="346" r:id="rId7"/>
    <p:sldId id="312" r:id="rId8"/>
    <p:sldId id="313" r:id="rId9"/>
    <p:sldId id="314" r:id="rId10"/>
    <p:sldId id="281" r:id="rId11"/>
    <p:sldId id="342" r:id="rId12"/>
    <p:sldId id="349" r:id="rId13"/>
    <p:sldId id="337" r:id="rId14"/>
    <p:sldId id="350" r:id="rId15"/>
    <p:sldId id="335" r:id="rId16"/>
    <p:sldId id="336" r:id="rId17"/>
    <p:sldId id="338" r:id="rId18"/>
    <p:sldId id="340" r:id="rId19"/>
    <p:sldId id="341" r:id="rId20"/>
    <p:sldId id="347" r:id="rId21"/>
    <p:sldId id="348" r:id="rId22"/>
    <p:sldId id="286" r:id="rId23"/>
    <p:sldId id="318" r:id="rId24"/>
    <p:sldId id="319" r:id="rId25"/>
    <p:sldId id="320" r:id="rId26"/>
    <p:sldId id="321" r:id="rId27"/>
    <p:sldId id="322" r:id="rId28"/>
    <p:sldId id="323" r:id="rId29"/>
    <p:sldId id="343" r:id="rId30"/>
    <p:sldId id="344" r:id="rId31"/>
    <p:sldId id="345" r:id="rId32"/>
    <p:sldId id="324" r:id="rId33"/>
    <p:sldId id="325" r:id="rId34"/>
    <p:sldId id="333" r:id="rId35"/>
    <p:sldId id="305" r:id="rId3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0C9"/>
    <a:srgbClr val="E7E7E7"/>
    <a:srgbClr val="49A942"/>
    <a:srgbClr val="73C167"/>
    <a:srgbClr val="4E917A"/>
    <a:srgbClr val="76AE99"/>
    <a:srgbClr val="005C42"/>
    <a:srgbClr val="9DC8BA"/>
    <a:srgbClr val="B5121B"/>
    <a:srgbClr val="A8D59D"/>
  </p:clrMru>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82799" autoAdjust="0"/>
  </p:normalViewPr>
  <p:slideViewPr>
    <p:cSldViewPr showGuides="1">
      <p:cViewPr>
        <p:scale>
          <a:sx n="76" d="100"/>
          <a:sy n="76" d="100"/>
        </p:scale>
        <p:origin x="-762" y="-78"/>
      </p:cViewPr>
      <p:guideLst>
        <p:guide orient="horz" pos="1289"/>
        <p:guide orient="horz" pos="2886"/>
        <p:guide pos="5529"/>
        <p:guide pos="231"/>
      </p:guideLst>
    </p:cSldViewPr>
  </p:slideViewPr>
  <p:notesTextViewPr>
    <p:cViewPr>
      <p:scale>
        <a:sx n="100" d="100"/>
        <a:sy n="100" d="100"/>
      </p:scale>
      <p:origin x="0" y="0"/>
    </p:cViewPr>
  </p:notesTextViewPr>
  <p:sorterViewPr>
    <p:cViewPr>
      <p:scale>
        <a:sx n="100" d="100"/>
        <a:sy n="100" d="100"/>
      </p:scale>
      <p:origin x="0" y="29700"/>
    </p:cViewPr>
  </p:sorterViewPr>
  <p:notesViewPr>
    <p:cSldViewPr showGuides="1">
      <p:cViewPr varScale="1">
        <p:scale>
          <a:sx n="76" d="100"/>
          <a:sy n="76" d="100"/>
        </p:scale>
        <p:origin x="-2046" y="-102"/>
      </p:cViewPr>
      <p:guideLst>
        <p:guide orient="horz" pos="110"/>
        <p:guide pos="4180"/>
        <p:guide pos="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pieChart>
        <c:varyColors val="1"/>
        <c:ser>
          <c:idx val="0"/>
          <c:order val="0"/>
          <c:tx>
            <c:strRef>
              <c:f>Sheet1!$B$1</c:f>
              <c:strCache>
                <c:ptCount val="1"/>
                <c:pt idx="0">
                  <c:v>Sales</c:v>
                </c:pt>
              </c:strCache>
            </c:strRef>
          </c:tx>
          <c:dPt>
            <c:idx val="0"/>
            <c:spPr>
              <a:solidFill>
                <a:schemeClr val="bg1">
                  <a:alpha val="70000"/>
                </a:schemeClr>
              </a:solidFill>
              <a:ln>
                <a:noFill/>
              </a:ln>
              <a:effectLst>
                <a:glow rad="177800">
                  <a:schemeClr val="bg1">
                    <a:alpha val="66000"/>
                  </a:schemeClr>
                </a:glow>
              </a:effectLst>
              <a:scene3d>
                <a:camera prst="orthographicFront"/>
                <a:lightRig rig="threePt" dir="t"/>
              </a:scene3d>
              <a:sp3d>
                <a:bevelT/>
              </a:sp3d>
            </c:spPr>
          </c:dPt>
          <c:dPt>
            <c:idx val="1"/>
            <c:spPr>
              <a:solidFill>
                <a:schemeClr val="bg1">
                  <a:alpha val="0"/>
                </a:schemeClr>
              </a:solidFill>
              <a:effectLst>
                <a:glow rad="101600">
                  <a:schemeClr val="bg1">
                    <a:alpha val="75000"/>
                  </a:schemeClr>
                </a:glow>
              </a:effectLst>
            </c:spPr>
          </c:dPt>
          <c:cat>
            <c:strRef>
              <c:f>Sheet1!$A$2:$A$3</c:f>
              <c:strCache>
                <c:ptCount val="2"/>
                <c:pt idx="0">
                  <c:v>1st Qtr</c:v>
                </c:pt>
                <c:pt idx="1">
                  <c:v>2nd Qtr</c:v>
                </c:pt>
              </c:strCache>
            </c:strRef>
          </c:cat>
          <c:val>
            <c:numRef>
              <c:f>Sheet1!$B$2:$B$3</c:f>
              <c:numCache>
                <c:formatCode>General</c:formatCode>
                <c:ptCount val="2"/>
                <c:pt idx="0">
                  <c:v>90</c:v>
                </c:pt>
                <c:pt idx="1">
                  <c:v>10</c:v>
                </c:pt>
              </c:numCache>
            </c:numRef>
          </c:val>
        </c:ser>
        <c:firstSliceAng val="0"/>
      </c:pieChart>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6" name="TextBox 5"/>
          <p:cNvSpPr txBox="1"/>
          <p:nvPr/>
        </p:nvSpPr>
        <p:spPr>
          <a:xfrm>
            <a:off x="298450" y="174625"/>
            <a:ext cx="6337300" cy="369332"/>
          </a:xfrm>
          <a:prstGeom prst="rect">
            <a:avLst/>
          </a:prstGeom>
          <a:noFill/>
        </p:spPr>
        <p:txBody>
          <a:bodyPr wrap="square" lIns="0" tIns="0" rIns="18288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95500" y="692150"/>
            <a:ext cx="2800350" cy="2100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8450" y="2997200"/>
            <a:ext cx="6337300" cy="584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7" name="TextBox 6"/>
          <p:cNvSpPr txBox="1"/>
          <p:nvPr/>
        </p:nvSpPr>
        <p:spPr>
          <a:xfrm>
            <a:off x="298450" y="174625"/>
            <a:ext cx="6337300" cy="369332"/>
          </a:xfrm>
          <a:prstGeom prst="rect">
            <a:avLst/>
          </a:prstGeom>
          <a:noFill/>
        </p:spPr>
        <p:txBody>
          <a:bodyPr wrap="square" lIns="0" tIns="0" rIns="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buFont typeface="Arial" pitchFamily="34" charset="0"/>
      <a:buNone/>
      <a:defRPr sz="1100" kern="1200">
        <a:solidFill>
          <a:schemeClr val="tx1"/>
        </a:solidFill>
        <a:latin typeface="Verdana" pitchFamily="34" charset="0"/>
        <a:ea typeface="+mn-ea"/>
        <a:cs typeface="Arial" pitchFamily="34" charset="0"/>
      </a:defRPr>
    </a:lvl1pPr>
    <a:lvl2pPr marL="400050" indent="-174625" algn="l" defTabSz="914400" rtl="0" eaLnBrk="1" latinLnBrk="0" hangingPunct="1">
      <a:spcBef>
        <a:spcPts val="600"/>
      </a:spcBef>
      <a:buFont typeface="Wingdings" pitchFamily="2" charset="2"/>
      <a:buChar char=""/>
      <a:defRPr sz="1100" kern="1200">
        <a:solidFill>
          <a:schemeClr val="tx1"/>
        </a:solidFill>
        <a:latin typeface="Verdana" pitchFamily="34" charset="0"/>
        <a:ea typeface="+mn-ea"/>
        <a:cs typeface="Arial" pitchFamily="34" charset="0"/>
      </a:defRPr>
    </a:lvl2pPr>
    <a:lvl3pPr marL="576263" indent="-176213"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3pPr>
    <a:lvl4pPr marL="801688" indent="-1746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4pPr>
    <a:lvl5pPr marL="1027113" indent="-2254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kern="1200" cap="all" dirty="0" smtClean="0">
                <a:solidFill>
                  <a:schemeClr val="tx1"/>
                </a:solidFill>
                <a:latin typeface="Verdana" pitchFamily="34" charset="0"/>
                <a:ea typeface="+mn-ea"/>
                <a:cs typeface="Arial" pitchFamily="34" charset="0"/>
              </a:rPr>
              <a:t>MOORE'S LAW</a:t>
            </a:r>
          </a:p>
          <a:p>
            <a:r>
              <a:rPr lang="en-US" sz="1100" b="0" i="0" kern="1200" dirty="0" smtClean="0">
                <a:solidFill>
                  <a:schemeClr val="tx1"/>
                </a:solidFill>
                <a:latin typeface="Verdana" pitchFamily="34" charset="0"/>
                <a:ea typeface="+mn-ea"/>
                <a:cs typeface="Arial" pitchFamily="34" charset="0"/>
              </a:rPr>
              <a:t>So why use a distributed system at all? They seem like more trouble than they're worth. And with the fast pace of computer hardware design, it seems inevitable that single-chip hardware will be able to "grow up" to handle the larger volumes of data. After all, Moore's Law (named after Gordon Moore, the founder of Intel) states that </a:t>
            </a:r>
            <a:r>
              <a:rPr lang="en-US" sz="1100" b="1" i="0" kern="1200" dirty="0" smtClean="0">
                <a:solidFill>
                  <a:schemeClr val="tx1"/>
                </a:solidFill>
                <a:latin typeface="Verdana" pitchFamily="34" charset="0"/>
                <a:ea typeface="+mn-ea"/>
                <a:cs typeface="Arial" pitchFamily="34" charset="0"/>
              </a:rPr>
              <a:t>the number of transistors that can be placed in a processor will double approximately every two years, for half the cost.</a:t>
            </a:r>
            <a:r>
              <a:rPr lang="en-US" sz="1100" b="0" i="0" kern="1200" dirty="0" smtClean="0">
                <a:solidFill>
                  <a:schemeClr val="tx1"/>
                </a:solidFill>
                <a:latin typeface="Verdana" pitchFamily="34" charset="0"/>
                <a:ea typeface="+mn-ea"/>
                <a:cs typeface="Arial" pitchFamily="34" charset="0"/>
              </a:rPr>
              <a:t> But trends in chip design are changing to face new realities. While we can still double the number of transistors per unit area at this pace, this does not necessarily result in faster single-threaded performance. New processors such as Intel Core 2 and Itanium 2 architectures now focus on embedding </a:t>
            </a:r>
            <a:r>
              <a:rPr lang="en-US" sz="1100" b="1" i="0" kern="1200" dirty="0" smtClean="0">
                <a:solidFill>
                  <a:schemeClr val="tx1"/>
                </a:solidFill>
                <a:latin typeface="Verdana" pitchFamily="34" charset="0"/>
                <a:ea typeface="+mn-ea"/>
                <a:cs typeface="Arial" pitchFamily="34" charset="0"/>
              </a:rPr>
              <a:t>many smaller CPUs</a:t>
            </a:r>
            <a:r>
              <a:rPr lang="en-US" sz="1100" b="0" i="0" kern="1200" dirty="0" smtClean="0">
                <a:solidFill>
                  <a:schemeClr val="tx1"/>
                </a:solidFill>
                <a:latin typeface="Verdana" pitchFamily="34" charset="0"/>
                <a:ea typeface="+mn-ea"/>
                <a:cs typeface="Arial" pitchFamily="34" charset="0"/>
              </a:rPr>
              <a:t> or "cores" onto the same physical device. This allows multiple threads to process twice as much data in parallel, but at the same speed at which they operated previously.</a:t>
            </a:r>
          </a:p>
          <a:p>
            <a:r>
              <a:rPr lang="en-US" sz="1100" b="0" i="0" kern="1200" dirty="0" smtClean="0">
                <a:solidFill>
                  <a:schemeClr val="tx1"/>
                </a:solidFill>
                <a:latin typeface="Verdana" pitchFamily="34" charset="0"/>
                <a:ea typeface="+mn-ea"/>
                <a:cs typeface="Arial" pitchFamily="34" charset="0"/>
              </a:rPr>
              <a:t>Even if hundreds or thousands of CPU cores are placed on a single machine, it would not be possible to deliver input data to these cores fast enough for processing. Individual hard drives can only sustain read speeds between 60-100 MB/second. These speeds have been increasing over time, but not at the same breakneck pace as processors. Optimistically assuming the upper limit of 100 MB/second, and assuming four independent I/O channels are available to the machine, that provides 400 MB of data every second. A 4 terabyte data set would thus take over 10,000 seconds to read--about three hours just to load the data! With 100 separate machines each with two I/O channels on the job, this drops to three minutes.</a:t>
            </a:r>
          </a:p>
          <a:p>
            <a:pPr marL="171450" indent="-171450">
              <a:buFont typeface="Arial"/>
              <a:buChar char="•"/>
            </a:pPr>
            <a:endParaRPr lang="en-US" dirty="0"/>
          </a:p>
        </p:txBody>
      </p:sp>
    </p:spTree>
    <p:extLst>
      <p:ext uri="{BB962C8B-B14F-4D97-AF65-F5344CB8AC3E}">
        <p14:creationId xmlns="" xmlns:p14="http://schemas.microsoft.com/office/powerpoint/2010/main" val="39125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Industry most scalable analytic database</a:t>
            </a:r>
          </a:p>
          <a:p>
            <a:pPr marL="171450" indent="-171450">
              <a:buFont typeface="Arial"/>
              <a:buChar char="•"/>
            </a:pPr>
            <a:r>
              <a:rPr lang="en-US" dirty="0" smtClean="0"/>
              <a:t>Shared nothing – stark contrast to Oracle,</a:t>
            </a:r>
            <a:r>
              <a:rPr lang="en-US" baseline="0" dirty="0" smtClean="0"/>
              <a:t> DB2</a:t>
            </a:r>
          </a:p>
          <a:p>
            <a:pPr marL="171450" indent="-171450">
              <a:buFont typeface="Arial"/>
              <a:buChar char="•"/>
            </a:pPr>
            <a:r>
              <a:rPr lang="en-US" baseline="0" dirty="0" smtClean="0"/>
              <a:t>Extremely simple – you just load data, automated load balance</a:t>
            </a:r>
          </a:p>
          <a:p>
            <a:pPr marL="171450" indent="-171450">
              <a:buFont typeface="Arial"/>
              <a:buChar char="•"/>
            </a:pPr>
            <a:r>
              <a:rPr lang="en-US" baseline="0" dirty="0" smtClean="0"/>
              <a:t>Add nodes – get storage, performance and load bandwidth</a:t>
            </a:r>
          </a:p>
          <a:p>
            <a:pPr marL="171450" indent="-171450">
              <a:buFont typeface="Arial"/>
              <a:buChar char="•"/>
            </a:pPr>
            <a:r>
              <a:rPr lang="en-US" baseline="0" dirty="0" smtClean="0"/>
              <a:t>Entirely in SW</a:t>
            </a:r>
          </a:p>
          <a:p>
            <a:pPr marL="171450" indent="-171450">
              <a:buFont typeface="Arial"/>
              <a:buChar char="•"/>
            </a:pPr>
            <a:r>
              <a:rPr lang="en-US" baseline="0" dirty="0" smtClean="0"/>
              <a:t>Fully leverages industry </a:t>
            </a:r>
            <a:r>
              <a:rPr lang="en-US" baseline="0" dirty="0" err="1" smtClean="0"/>
              <a:t>std</a:t>
            </a:r>
            <a:r>
              <a:rPr lang="en-US" baseline="0" dirty="0" smtClean="0"/>
              <a:t> x86</a:t>
            </a:r>
            <a:endParaRPr lang="en-US" dirty="0"/>
          </a:p>
        </p:txBody>
      </p:sp>
    </p:spTree>
    <p:extLst>
      <p:ext uri="{BB962C8B-B14F-4D97-AF65-F5344CB8AC3E}">
        <p14:creationId xmlns="" xmlns:p14="http://schemas.microsoft.com/office/powerpoint/2010/main" val="39125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dirty="0" smtClean="0"/>
              <a:t>In each of these cases, the rest of the distributed system should be able to recover from the component failure </a:t>
            </a:r>
            <a:endParaRPr lang="ru-RU" dirty="0" smtClean="0"/>
          </a:p>
          <a:p>
            <a:r>
              <a:rPr lang="en-US" dirty="0" smtClean="0"/>
              <a:t>or transient error condition and continue to make progress. </a:t>
            </a:r>
            <a:endParaRPr lang="ru-RU" dirty="0" smtClean="0"/>
          </a:p>
          <a:p>
            <a:endParaRPr lang="ru-RU" dirty="0" smtClean="0"/>
          </a:p>
          <a:p>
            <a:r>
              <a:rPr lang="en-US" dirty="0" smtClean="0"/>
              <a:t>Of course, actually providing such resilience is a major software engineering challenge.</a:t>
            </a:r>
            <a:endParaRPr lang="ru-RU" dirty="0" smtClean="0"/>
          </a:p>
          <a:p>
            <a:endParaRPr lang="en-US" dirty="0" smtClean="0">
              <a:latin typeface="MetaNormalLF-Roman" pitchFamily="34" charset="0"/>
              <a:ea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dirty="0" smtClean="0">
                <a:latin typeface="MetaNormalLF-Roman" pitchFamily="34" charset="0"/>
                <a:ea typeface="Arial Unicode MS" pitchFamily="34" charset="-128"/>
              </a:rPr>
              <a:t>Enter Greenplum HD.</a:t>
            </a:r>
          </a:p>
          <a:p>
            <a:r>
              <a:rPr lang="en-US" dirty="0" smtClean="0">
                <a:latin typeface="MetaNormalLF-Roman" pitchFamily="34" charset="0"/>
                <a:ea typeface="Arial Unicode MS" pitchFamily="34" charset="-128"/>
              </a:rPr>
              <a:t>Greenplum HD is the enterprise-ready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 It provides a complete platform including installation, training, global support and value add beyond simple packaging of the Apache and other distributions. </a:t>
            </a:r>
          </a:p>
          <a:p>
            <a:r>
              <a:rPr lang="en-US" dirty="0" smtClean="0">
                <a:latin typeface="MetaNormalLF-Roman" pitchFamily="34" charset="0"/>
                <a:ea typeface="Arial Unicode MS" pitchFamily="34" charset="-128"/>
              </a:rPr>
              <a:t>(cover slide)</a:t>
            </a:r>
          </a:p>
          <a:p>
            <a:r>
              <a:rPr lang="en-US" dirty="0" smtClean="0">
                <a:latin typeface="MetaNormalLF-Roman" pitchFamily="34" charset="0"/>
                <a:ea typeface="Arial Unicode MS" pitchFamily="34" charset="-128"/>
              </a:rPr>
              <a:t>We are offering both a free community edition and an enterprise edition. </a:t>
            </a:r>
          </a:p>
          <a:p>
            <a:r>
              <a:rPr lang="en-US" dirty="0" smtClean="0">
                <a:latin typeface="MetaBoldLF-Roman" pitchFamily="34" charset="0"/>
                <a:ea typeface="Arial Unicode MS" pitchFamily="34" charset="-128"/>
              </a:rPr>
              <a:t>The EMC Greenplum HD Community Edition</a:t>
            </a:r>
            <a:r>
              <a:rPr lang="en-US" dirty="0" smtClean="0">
                <a:latin typeface="MetaNormalLF-Roman" pitchFamily="34" charset="0"/>
                <a:ea typeface="Arial Unicode MS" pitchFamily="34" charset="-128"/>
              </a:rPr>
              <a:t> is a free download that is a 100 percent open source certified version of the Apache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 stack with HDFS, </a:t>
            </a:r>
            <a:r>
              <a:rPr lang="en-US" dirty="0" err="1" smtClean="0">
                <a:latin typeface="MetaNormalLF-Roman" pitchFamily="34" charset="0"/>
                <a:ea typeface="Arial Unicode MS" pitchFamily="34" charset="-128"/>
              </a:rPr>
              <a:t>MapReduce</a:t>
            </a:r>
            <a:r>
              <a:rPr lang="en-US" dirty="0" smtClean="0">
                <a:latin typeface="MetaNormalLF-Roman" pitchFamily="34" charset="0"/>
                <a:ea typeface="Arial Unicode MS" pitchFamily="34" charset="-128"/>
              </a:rPr>
              <a:t>, Zookeeper, Hive and </a:t>
            </a:r>
            <a:r>
              <a:rPr lang="en-US" dirty="0" err="1" smtClean="0">
                <a:latin typeface="MetaNormalLF-Roman" pitchFamily="34" charset="0"/>
                <a:ea typeface="Arial Unicode MS" pitchFamily="34" charset="-128"/>
              </a:rPr>
              <a:t>HBase</a:t>
            </a:r>
            <a:r>
              <a:rPr lang="en-US" dirty="0" smtClean="0">
                <a:latin typeface="MetaNormalLF-Roman" pitchFamily="34" charset="0"/>
                <a:ea typeface="Arial Unicode MS" pitchFamily="34" charset="-128"/>
              </a:rPr>
              <a:t>. We provide fault tolerance of the single points of failure in standard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 implementations. Product support and upgrade subscriptions are available for purchase for the free community edition.</a:t>
            </a:r>
          </a:p>
          <a:p>
            <a:r>
              <a:rPr lang="en-US" dirty="0" smtClean="0">
                <a:latin typeface="MetaBoldLF-Roman" pitchFamily="34" charset="0"/>
                <a:ea typeface="Arial Unicode MS" pitchFamily="34" charset="-128"/>
              </a:rPr>
              <a:t>The EMC Greenplum HD Enterprise Edition</a:t>
            </a:r>
            <a:r>
              <a:rPr lang="en-US" dirty="0" smtClean="0">
                <a:latin typeface="MetaNormalLF-Roman" pitchFamily="34" charset="0"/>
                <a:ea typeface="Arial Unicode MS" pitchFamily="34" charset="-128"/>
              </a:rPr>
              <a:t> is a 100 percent interface-compatible implementation of the Apache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 stack. By maintaining interface compatibility, the Enterprise Edition provides seamless application portability while delivering advanced features required by larger organizations. This enterprise – grade </a:t>
            </a:r>
            <a:r>
              <a:rPr lang="en-US" altLang="en-US" dirty="0" smtClean="0">
                <a:latin typeface="MetaNormalLF-Roman" pitchFamily="34" charset="0"/>
                <a:ea typeface="Arial Unicode MS" pitchFamily="34" charset="-128"/>
              </a:rPr>
              <a:t>“</a:t>
            </a:r>
            <a:r>
              <a:rPr lang="en-US" dirty="0" smtClean="0">
                <a:latin typeface="MetaNormalLF-Roman" pitchFamily="34" charset="0"/>
                <a:ea typeface="Arial Unicode MS" pitchFamily="34" charset="-128"/>
              </a:rPr>
              <a:t>whole solution</a:t>
            </a:r>
            <a:r>
              <a:rPr lang="en-US" altLang="en-US" dirty="0" smtClean="0">
                <a:latin typeface="MetaNormalLF-Roman" pitchFamily="34" charset="0"/>
                <a:ea typeface="Arial Unicode MS" pitchFamily="34" charset="-128"/>
              </a:rPr>
              <a:t>”</a:t>
            </a:r>
            <a:r>
              <a:rPr lang="en-US" dirty="0" smtClean="0">
                <a:latin typeface="MetaNormalLF-Roman" pitchFamily="34" charset="0"/>
                <a:ea typeface="Arial Unicode MS" pitchFamily="34" charset="-128"/>
              </a:rPr>
              <a:t> is what organizations need to achieve success with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a:t>
            </a:r>
          </a:p>
          <a:p>
            <a:r>
              <a:rPr lang="en-US" dirty="0" smtClean="0">
                <a:latin typeface="MetaNormalLF-Roman" pitchFamily="34" charset="0"/>
                <a:ea typeface="Arial Unicode MS" pitchFamily="34" charset="-128"/>
              </a:rPr>
              <a:t>(cover slide)</a:t>
            </a:r>
          </a:p>
          <a:p>
            <a:r>
              <a:rPr lang="en-US" dirty="0" smtClean="0">
                <a:latin typeface="MetaNormalLF-Roman" pitchFamily="34" charset="0"/>
                <a:ea typeface="Arial Unicode MS" pitchFamily="34" charset="-128"/>
              </a:rPr>
              <a:t>Enterprises can now extend the trust they have in EMC to this revolutionary and transformative open source technology known as </a:t>
            </a:r>
            <a:r>
              <a:rPr lang="en-US" dirty="0" err="1" smtClean="0">
                <a:latin typeface="MetaNormalLF-Roman" pitchFamily="34" charset="0"/>
                <a:ea typeface="Arial Unicode MS" pitchFamily="34" charset="-128"/>
              </a:rPr>
              <a:t>Hadoop</a:t>
            </a:r>
            <a:r>
              <a:rPr lang="en-US" dirty="0" smtClean="0">
                <a:latin typeface="MetaNormalLF-Roman" pitchFamily="34" charset="0"/>
                <a:ea typeface="Arial Unicode MS" pitchFamily="34" charset="-128"/>
              </a:rPr>
              <a:t>.</a:t>
            </a:r>
          </a:p>
          <a:p>
            <a:r>
              <a:rPr lang="en-US" dirty="0" smtClean="0">
                <a:latin typeface="MetaNormalLF-Roman" pitchFamily="34" charset="0"/>
                <a:ea typeface="Arial Unicode MS" pitchFamily="34" charset="-128"/>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extLst>
      <p:ext uri="{BB962C8B-B14F-4D97-AF65-F5344CB8AC3E}">
        <p14:creationId xmlns="" xmlns:p14="http://schemas.microsoft.com/office/powerpoint/2010/main" val="228550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still have some fundamental challenges n front of that involve people</a:t>
            </a:r>
            <a:r>
              <a:rPr lang="en-US" baseline="0" dirty="0" smtClean="0"/>
              <a:t> and the analytic processes.  What our customers have told us that in the old way, their data scientists would ask IT for data sets and the process was so time consuming that by the time the data arrived, it was too  late.  And often, analysts themselves would work in isolation.  They didn’t share best practices with others that other analysts would have to always “re-invent the wheel” </a:t>
            </a:r>
          </a:p>
          <a:p>
            <a:endParaRPr lang="en-US" baseline="0"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can analytic processes be like </a:t>
            </a:r>
            <a:r>
              <a:rPr lang="en-US" dirty="0" err="1" smtClean="0"/>
              <a:t>Facebook</a:t>
            </a:r>
            <a:r>
              <a:rPr lang="en-US" baseline="0" dirty="0" smtClean="0"/>
              <a:t> where we can always collaborate in real-time?  Why can’t we create a collaborative environment where we are learning from each other and participating in analysis of large data sets and sharing results in real time?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 new analytic environment is what we offer.  This</a:t>
            </a:r>
            <a:r>
              <a:rPr lang="en-US" baseline="0" dirty="0" smtClean="0"/>
              <a:t> new environment allows analysts to self-service provision sandbox environments where in they can analyze data sets in real time.  The environment is iterative, agile and the entire team can view the data sets and collaborate, interact and respond with others in real-time.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Greenplum </a:t>
            </a:r>
            <a:r>
              <a:rPr lang="en-US" dirty="0" err="1" smtClean="0"/>
              <a:t>Chrous</a:t>
            </a:r>
            <a:r>
              <a:rPr lang="en-US" dirty="0" smtClean="0"/>
              <a:t> allows members of the data science</a:t>
            </a:r>
            <a:r>
              <a:rPr lang="en-US" baseline="0" dirty="0" smtClean="0"/>
              <a:t> team to publish and share their data sources and their insights.</a:t>
            </a:r>
          </a:p>
          <a:p>
            <a:r>
              <a:rPr lang="en-US" baseline="0" dirty="0" smtClean="0"/>
              <a:t>You can search for other’s work, post your own work with notes and comment  on the work of others.</a:t>
            </a:r>
            <a:endParaRPr lang="en-US" dirty="0"/>
          </a:p>
        </p:txBody>
      </p:sp>
    </p:spTree>
    <p:extLst>
      <p:ext uri="{BB962C8B-B14F-4D97-AF65-F5344CB8AC3E}">
        <p14:creationId xmlns:p14="http://schemas.microsoft.com/office/powerpoint/2010/main" xmlns="" val="2609306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collaborative</a:t>
            </a:r>
            <a:r>
              <a:rPr lang="en-US" baseline="0" dirty="0" smtClean="0"/>
              <a:t> approach will force organization to evolve from the traditional model of having a barrier between IT and Business/Analysts to (next slide)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more collaborative relationship among various members of the data science team.  In</a:t>
            </a:r>
            <a:r>
              <a:rPr lang="en-US" baseline="0" dirty="0" smtClean="0"/>
              <a:t> the next decade, we will see the emergence of the data scientist which combines the skills of a computer scientist, mathematician and BI analyst which are all skills required in Big Data.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fontAlgn="base"/>
            <a:r>
              <a:rPr lang="en-US" sz="1100" kern="1200" dirty="0" smtClean="0">
                <a:solidFill>
                  <a:schemeClr val="tx1"/>
                </a:solidFill>
                <a:latin typeface="Verdana" pitchFamily="34" charset="0"/>
                <a:ea typeface="+mn-ea"/>
                <a:cs typeface="Arial" pitchFamily="34" charset="0"/>
              </a:rPr>
              <a:t>the </a:t>
            </a:r>
            <a:r>
              <a:rPr lang="en-US" sz="1100" b="1" i="1" kern="1200" dirty="0" smtClean="0">
                <a:solidFill>
                  <a:schemeClr val="tx1"/>
                </a:solidFill>
                <a:latin typeface="Verdana" pitchFamily="34" charset="0"/>
                <a:ea typeface="+mn-ea"/>
                <a:cs typeface="Arial" pitchFamily="34" charset="0"/>
              </a:rPr>
              <a:t>M</a:t>
            </a:r>
            <a:r>
              <a:rPr lang="en-US" sz="1100" i="1" kern="1200" dirty="0" smtClean="0">
                <a:solidFill>
                  <a:schemeClr val="tx1"/>
                </a:solidFill>
                <a:latin typeface="Verdana" pitchFamily="34" charset="0"/>
                <a:ea typeface="+mn-ea"/>
                <a:cs typeface="Arial" pitchFamily="34" charset="0"/>
              </a:rPr>
              <a:t>agnetic</a:t>
            </a:r>
            <a:r>
              <a:rPr lang="en-US" sz="1100" kern="1200" dirty="0" smtClean="0">
                <a:solidFill>
                  <a:schemeClr val="tx1"/>
                </a:solidFill>
                <a:latin typeface="Verdana" pitchFamily="34" charset="0"/>
                <a:ea typeface="+mn-ea"/>
                <a:cs typeface="Arial" pitchFamily="34" charset="0"/>
              </a:rPr>
              <a:t> aspect of a promiscuously shared infrastructure</a:t>
            </a:r>
          </a:p>
          <a:p>
            <a:pPr lvl="0" fontAlgn="base"/>
            <a:r>
              <a:rPr lang="en-US" sz="1100" kern="1200" dirty="0" smtClean="0">
                <a:solidFill>
                  <a:schemeClr val="tx1"/>
                </a:solidFill>
                <a:latin typeface="Verdana" pitchFamily="34" charset="0"/>
                <a:ea typeface="+mn-ea"/>
                <a:cs typeface="Arial" pitchFamily="34" charset="0"/>
              </a:rPr>
              <a:t>the </a:t>
            </a:r>
            <a:r>
              <a:rPr lang="en-US" sz="1100" b="1" i="1" kern="1200" dirty="0" smtClean="0">
                <a:solidFill>
                  <a:schemeClr val="tx1"/>
                </a:solidFill>
                <a:latin typeface="Verdana" pitchFamily="34" charset="0"/>
                <a:ea typeface="+mn-ea"/>
                <a:cs typeface="Arial" pitchFamily="34" charset="0"/>
              </a:rPr>
              <a:t>A</a:t>
            </a:r>
            <a:r>
              <a:rPr lang="en-US" sz="1100" i="1" kern="1200" dirty="0" smtClean="0">
                <a:solidFill>
                  <a:schemeClr val="tx1"/>
                </a:solidFill>
                <a:latin typeface="Verdana" pitchFamily="34" charset="0"/>
                <a:ea typeface="+mn-ea"/>
                <a:cs typeface="Arial" pitchFamily="34" charset="0"/>
              </a:rPr>
              <a:t>gile</a:t>
            </a:r>
            <a:r>
              <a:rPr lang="en-US" sz="1100" kern="1200" dirty="0" smtClean="0">
                <a:solidFill>
                  <a:schemeClr val="tx1"/>
                </a:solidFill>
                <a:latin typeface="Verdana" pitchFamily="34" charset="0"/>
                <a:ea typeface="+mn-ea"/>
                <a:cs typeface="Arial" pitchFamily="34" charset="0"/>
              </a:rPr>
              <a:t> design patterns used for lightweight modeling, loading and iteration on data, and</a:t>
            </a:r>
          </a:p>
          <a:p>
            <a:pPr lvl="0" fontAlgn="base"/>
            <a:r>
              <a:rPr lang="en-US" sz="1100" kern="1200" dirty="0" smtClean="0">
                <a:solidFill>
                  <a:schemeClr val="tx1"/>
                </a:solidFill>
                <a:latin typeface="Verdana" pitchFamily="34" charset="0"/>
                <a:ea typeface="+mn-ea"/>
                <a:cs typeface="Arial" pitchFamily="34" charset="0"/>
              </a:rPr>
              <a:t>the </a:t>
            </a:r>
            <a:r>
              <a:rPr lang="en-US" sz="1100" b="1" i="1" kern="1200" dirty="0" smtClean="0">
                <a:solidFill>
                  <a:schemeClr val="tx1"/>
                </a:solidFill>
                <a:latin typeface="Verdana" pitchFamily="34" charset="0"/>
                <a:ea typeface="+mn-ea"/>
                <a:cs typeface="Arial" pitchFamily="34" charset="0"/>
              </a:rPr>
              <a:t>D</a:t>
            </a:r>
            <a:r>
              <a:rPr lang="en-US" sz="1100" i="1" kern="1200" dirty="0" smtClean="0">
                <a:solidFill>
                  <a:schemeClr val="tx1"/>
                </a:solidFill>
                <a:latin typeface="Verdana" pitchFamily="34" charset="0"/>
                <a:ea typeface="+mn-ea"/>
                <a:cs typeface="Arial" pitchFamily="34" charset="0"/>
              </a:rPr>
              <a:t>eep</a:t>
            </a:r>
            <a:r>
              <a:rPr lang="en-US" sz="1100" kern="1200" dirty="0" smtClean="0">
                <a:solidFill>
                  <a:schemeClr val="tx1"/>
                </a:solidFill>
                <a:latin typeface="Verdana" pitchFamily="34" charset="0"/>
                <a:ea typeface="+mn-ea"/>
                <a:cs typeface="Arial" pitchFamily="34" charset="0"/>
              </a:rPr>
              <a:t> statistical models and algorithms being used.</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sources of information are expanding.</a:t>
            </a:r>
            <a:r>
              <a:rPr lang="en-US" baseline="0" dirty="0" smtClean="0"/>
              <a:t>  Many new sources are machine generated.  It’s also big files (</a:t>
            </a:r>
            <a:r>
              <a:rPr lang="en-US" baseline="0" dirty="0" err="1" smtClean="0"/>
              <a:t>siesmic</a:t>
            </a:r>
            <a:r>
              <a:rPr lang="en-US" baseline="0" dirty="0" smtClean="0"/>
              <a:t> scans can be 5TB per file) and massive numbers of small files (email, social media).</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seeing a continuing IT transformation and cloud is making this possible. We’ve also opened the door to a whole new avenue for IT—Big Data—enabling the transformation of business in the future.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latin typeface="MetaNormalLF-Roman" pitchFamily="34" charset="0"/>
              <a:ea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we’ve seen to date is that legacy analytic platforms usually tackle structure data only and are</a:t>
            </a:r>
            <a:r>
              <a:rPr lang="en-US" baseline="0" dirty="0" smtClean="0"/>
              <a:t> designed to scale up  to a limited amount. These platforms are often designed to analyze terabytes of data which in the old world was good enough.  However, not for Big Data.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can’t all of analytics</a:t>
            </a:r>
            <a:r>
              <a:rPr lang="en-US" baseline="0" dirty="0" smtClean="0"/>
              <a:t> work more like Google?  Imagine if Google could only query a small slice of the Internet and you’ve had to wait a couple of days for the results to come through, how often would you do your Google search?</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with Big Data Analytic platforms is that like Google, you can search and access all of your structure and unstructured data sources, analyze</a:t>
            </a:r>
            <a:r>
              <a:rPr lang="en-US" baseline="0" dirty="0" smtClean="0"/>
              <a:t> this data in real-time, on systems that offer scale out and co-processing of both structured and unstructured data.</a:t>
            </a:r>
          </a:p>
          <a:p>
            <a:endParaRPr lang="en-US" baseline="0" dirty="0" smtClean="0"/>
          </a:p>
          <a:p>
            <a:r>
              <a:rPr lang="en-US" dirty="0" smtClean="0"/>
              <a:t>In essence</a:t>
            </a:r>
            <a:r>
              <a:rPr lang="en-US" baseline="0" dirty="0" smtClean="0"/>
              <a:t> this is what EMC Greenplum with its database for structured data and </a:t>
            </a:r>
            <a:r>
              <a:rPr lang="en-US" baseline="0" dirty="0" err="1" smtClean="0"/>
              <a:t>Hadoop</a:t>
            </a:r>
            <a:r>
              <a:rPr lang="en-US" baseline="0" dirty="0" smtClean="0"/>
              <a:t> platform for unstructured data.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Verdana" pitchFamily="34" charset="0"/>
              </a:defRPr>
            </a:lvl1pPr>
            <a:lvl2pPr marL="171450" indent="-171450">
              <a:spcBef>
                <a:spcPts val="1200"/>
              </a:spcBef>
              <a:buClr>
                <a:schemeClr val="tx2"/>
              </a:buClr>
              <a:buFont typeface="Wingdings" pitchFamily="2" charset="2"/>
              <a:buChar char=""/>
              <a:defRPr sz="1800">
                <a:solidFill>
                  <a:schemeClr val="bg2"/>
                </a:solidFill>
                <a:latin typeface="Verdana" pitchFamily="34" charset="0"/>
              </a:defRPr>
            </a:lvl2pPr>
            <a:lvl3pPr marL="509588" indent="-169863">
              <a:spcBef>
                <a:spcPts val="300"/>
              </a:spcBef>
              <a:buClr>
                <a:schemeClr val="tx2"/>
              </a:buClr>
              <a:buFont typeface="Verdana" pitchFamily="34" charset="0"/>
              <a:buChar char="–"/>
              <a:defRPr sz="1400">
                <a:solidFill>
                  <a:schemeClr val="bg2"/>
                </a:solidFill>
                <a:latin typeface="Verdana" pitchFamily="34" charset="0"/>
              </a:defRPr>
            </a:lvl3pPr>
            <a:lvl4pPr marL="862013" indent="-171450">
              <a:spcBef>
                <a:spcPts val="300"/>
              </a:spcBef>
              <a:buClr>
                <a:schemeClr val="tx2"/>
              </a:buClr>
              <a:buFont typeface="Verdana" pitchFamily="34" charset="0"/>
              <a:buChar char="▪"/>
              <a:defRPr sz="1200">
                <a:solidFill>
                  <a:schemeClr val="bg2"/>
                </a:solidFill>
                <a:latin typeface="Verdana" pitchFamily="34" charset="0"/>
              </a:defRPr>
            </a:lvl4pPr>
            <a:lvl5pPr marL="1254125" indent="-222250">
              <a:spcBef>
                <a:spcPts val="300"/>
              </a:spcBef>
              <a:buClr>
                <a:schemeClr val="tx2"/>
              </a:buClr>
              <a:buFont typeface="Verdana" pitchFamily="34" charset="0"/>
              <a:buChar char="—"/>
              <a:tabLst/>
              <a:defRPr sz="105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accent6"/>
                </a:solidFill>
                <a:latin typeface="Verdana" pitchFamily="34" charset="0"/>
                <a:ea typeface="+mj-ea"/>
                <a:cs typeface="+mj-cs"/>
              </a:defRPr>
            </a:lvl1pPr>
          </a:lstStyle>
          <a:p>
            <a:r>
              <a:rPr lang="en-US"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ubtitle, and Content with graphic area at left">
    <p:spTree>
      <p:nvGrpSpPr>
        <p:cNvPr id="1" name=""/>
        <p:cNvGrpSpPr/>
        <p:nvPr/>
      </p:nvGrpSpPr>
      <p:grpSpPr>
        <a:xfrm>
          <a:off x="0" y="0"/>
          <a:ext cx="0" cy="0"/>
          <a:chOff x="0" y="0"/>
          <a:chExt cx="0" cy="0"/>
        </a:xfrm>
      </p:grpSpPr>
      <p:sp>
        <p:nvSpPr>
          <p:cNvPr id="5" name="Picture Placeholder 2"/>
          <p:cNvSpPr>
            <a:spLocks noGrp="1"/>
          </p:cNvSpPr>
          <p:nvPr>
            <p:ph type="pic" idx="10"/>
          </p:nvPr>
        </p:nvSpPr>
        <p:spPr bwMode="gray">
          <a:xfrm>
            <a:off x="366714" y="1892301"/>
            <a:ext cx="2073275" cy="40513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itle 1"/>
          <p:cNvSpPr>
            <a:spLocks noGrp="1"/>
          </p:cNvSpPr>
          <p:nvPr>
            <p:ph type="title"/>
          </p:nvPr>
        </p:nvSpPr>
        <p:spPr bwMode="gray">
          <a:xfrm>
            <a:off x="366714" y="433918"/>
            <a:ext cx="8410575" cy="613833"/>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
        <p:nvSpPr>
          <p:cNvPr id="10" name="Text Placeholder 2"/>
          <p:cNvSpPr>
            <a:spLocks noGrp="1"/>
          </p:cNvSpPr>
          <p:nvPr>
            <p:ph type="body" idx="1"/>
          </p:nvPr>
        </p:nvSpPr>
        <p:spPr bwMode="gray">
          <a:xfrm>
            <a:off x="366714" y="1047752"/>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quarter" idx="11"/>
          </p:nvPr>
        </p:nvSpPr>
        <p:spPr bwMode="gray">
          <a:xfrm>
            <a:off x="2728913" y="1892299"/>
            <a:ext cx="6048376" cy="4051300"/>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05702598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200">
                <a:solidFill>
                  <a:schemeClr val="tx2"/>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1F684CE-B7BB-4223-BA2B-B47808B845F1}" type="slidenum">
              <a:rPr lang="en-US" sz="800" smtClean="0">
                <a:solidFill>
                  <a:schemeClr val="bg2"/>
                </a:solidFill>
                <a:latin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dirty="0" smtClean="0">
              <a:solidFill>
                <a:schemeClr val="bg2"/>
              </a:solidFill>
              <a:latin typeface="+mn-lt"/>
            </a:endParaRPr>
          </a:p>
        </p:txBody>
      </p:sp>
      <p:sp>
        <p:nvSpPr>
          <p:cNvPr id="10" name="TextBox 9"/>
          <p:cNvSpPr txBox="1"/>
          <p:nvPr/>
        </p:nvSpPr>
        <p:spPr bwMode="gray">
          <a:xfrm>
            <a:off x="366714" y="6710722"/>
            <a:ext cx="2898229" cy="12311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mn-lt"/>
              </a:rPr>
              <a:t>© Copyright 2012 EMC Corporation. All rights reserved.</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9" name="Picture 8" descr="EMC logo white-lg.png"/>
          <p:cNvPicPr>
            <a:picLocks noChangeAspect="1"/>
          </p:cNvPicPr>
          <p:nvPr/>
        </p:nvPicPr>
        <p:blipFill>
          <a:blip r:embed="rId29" cstate="screen"/>
          <a:srcRect/>
          <a:stretch>
            <a:fillRect/>
          </a:stretch>
        </p:blipFill>
        <p:spPr bwMode="gray">
          <a:xfrm>
            <a:off x="7848600" y="6280319"/>
            <a:ext cx="928688" cy="29244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94" r:id="rId3"/>
    <p:sldLayoutId id="2147483696" r:id="rId4"/>
    <p:sldLayoutId id="2147483697"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93" r:id="rId14"/>
    <p:sldLayoutId id="2147483692" r:id="rId15"/>
    <p:sldLayoutId id="2147483682" r:id="rId16"/>
    <p:sldLayoutId id="2147483698" r:id="rId17"/>
    <p:sldLayoutId id="2147483684" r:id="rId18"/>
    <p:sldLayoutId id="2147483686" r:id="rId19"/>
    <p:sldLayoutId id="2147483689" r:id="rId20"/>
    <p:sldLayoutId id="2147483690" r:id="rId21"/>
    <p:sldLayoutId id="2147483688" r:id="rId22"/>
    <p:sldLayoutId id="2147483695" r:id="rId23"/>
    <p:sldLayoutId id="2147483691" r:id="rId24"/>
    <p:sldLayoutId id="2147483687" r:id="rId25"/>
    <p:sldLayoutId id="2147483699" r:id="rId26"/>
    <p:sldLayoutId id="2147483700" r:id="rId27"/>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microsoft.com/office/2007/relationships/hdphoto" Target="../media/hdphoto18.wdp"/><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hyperlink" Target="http://greenplum.org/" TargetMode="External"/><Relationship Id="rId7" Type="http://schemas.microsoft.com/office/2007/relationships/hdphoto" Target="../media/hdphoto18.wdp"/><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greenplum.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microsoft.com/office/2007/relationships/hdphoto" Target="../media/hdphoto15.wdp"/><Relationship Id="rId5" Type="http://schemas.openxmlformats.org/officeDocument/2006/relationships/image" Target="../media/image36.png"/><Relationship Id="rId4" Type="http://schemas.microsoft.com/office/2007/relationships/hdphoto" Target="../media/hdphoto14.wdp"/></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hyperlink" Target="http://openchoru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3.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hyperlink" Target="http://madlib.net/"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46.png"/><Relationship Id="rId4" Type="http://schemas.openxmlformats.org/officeDocument/2006/relationships/image" Target="../media/image56.png"/><Relationship Id="rId9" Type="http://schemas.openxmlformats.org/officeDocument/2006/relationships/image" Target="../media/image60.jpe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openchorus.org/" TargetMode="External"/><Relationship Id="rId7" Type="http://schemas.openxmlformats.org/officeDocument/2006/relationships/hyperlink" Target="http://madlib.net/" TargetMode="External"/><Relationship Id="rId2" Type="http://schemas.openxmlformats.org/officeDocument/2006/relationships/hyperlink" Target="http://greenplum.org/" TargetMode="External"/><Relationship Id="rId1" Type="http://schemas.openxmlformats.org/officeDocument/2006/relationships/slideLayout" Target="../slideLayouts/slideLayout8.xml"/><Relationship Id="rId6" Type="http://schemas.openxmlformats.org/officeDocument/2006/relationships/image" Target="../media/image63.png"/><Relationship Id="rId11" Type="http://schemas.openxmlformats.org/officeDocument/2006/relationships/image" Target="../media/image31.png"/><Relationship Id="rId5" Type="http://schemas.openxmlformats.org/officeDocument/2006/relationships/image" Target="../media/image62.png"/><Relationship Id="rId10" Type="http://schemas.openxmlformats.org/officeDocument/2006/relationships/image" Target="../media/image52.png"/><Relationship Id="rId4" Type="http://schemas.openxmlformats.org/officeDocument/2006/relationships/image" Target="../media/image61.pn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11.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0.wdp"/><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inocular-street-signs.jpg"/>
          <p:cNvPicPr>
            <a:picLocks noChangeAspect="1"/>
          </p:cNvPicPr>
          <p:nvPr/>
        </p:nvPicPr>
        <p:blipFill>
          <a:blip r:embed="rId3" cstate="screen"/>
          <a:stretch>
            <a:fillRect/>
          </a:stretch>
        </p:blipFill>
        <p:spPr bwMode="gray">
          <a:xfrm>
            <a:off x="3614" y="0"/>
            <a:ext cx="9140386" cy="6172200"/>
          </a:xfrm>
          <a:prstGeom prst="rect">
            <a:avLst/>
          </a:prstGeom>
          <a:noFill/>
          <a:ln>
            <a:noFill/>
          </a:ln>
        </p:spPr>
      </p:pic>
      <p:sp>
        <p:nvSpPr>
          <p:cNvPr id="2" name="Title 1"/>
          <p:cNvSpPr>
            <a:spLocks noGrp="1"/>
          </p:cNvSpPr>
          <p:nvPr>
            <p:ph type="ctrTitle"/>
          </p:nvPr>
        </p:nvSpPr>
        <p:spPr>
          <a:xfrm>
            <a:off x="5638800" y="245745"/>
            <a:ext cx="3352800" cy="2954655"/>
          </a:xfrm>
        </p:spPr>
        <p:txBody>
          <a:bodyPr/>
          <a:lstStyle/>
          <a:p>
            <a:r>
              <a:rPr lang="ru-RU" sz="3200" dirty="0" smtClean="0"/>
              <a:t>СПО для Больших Данных – Большой Риск или Большая Выгода?</a:t>
            </a:r>
            <a:endParaRPr lang="en-US" sz="2400" dirty="0"/>
          </a:p>
        </p:txBody>
      </p:sp>
      <p:sp>
        <p:nvSpPr>
          <p:cNvPr id="13" name="Subtitle 12"/>
          <p:cNvSpPr>
            <a:spLocks noGrp="1"/>
          </p:cNvSpPr>
          <p:nvPr>
            <p:ph type="subTitle" idx="1"/>
          </p:nvPr>
        </p:nvSpPr>
        <p:spPr>
          <a:xfrm>
            <a:off x="5715000" y="3533001"/>
            <a:ext cx="3976686" cy="307777"/>
          </a:xfrm>
        </p:spPr>
        <p:txBody>
          <a:bodyPr/>
          <a:lstStyle/>
          <a:p>
            <a:r>
              <a:rPr lang="ru-RU" sz="2000" dirty="0" smtClean="0"/>
              <a:t>Денис Серов</a:t>
            </a:r>
            <a:endParaRPr lang="en-US" sz="2000" dirty="0" smtClean="0"/>
          </a:p>
        </p:txBody>
      </p:sp>
      <p:sp>
        <p:nvSpPr>
          <p:cNvPr id="22" name="Content Placeholder 21"/>
          <p:cNvSpPr>
            <a:spLocks noGrp="1"/>
          </p:cNvSpPr>
          <p:nvPr>
            <p:ph sz="quarter" idx="11"/>
          </p:nvPr>
        </p:nvSpPr>
        <p:spPr>
          <a:xfrm>
            <a:off x="5729286" y="4066401"/>
            <a:ext cx="2209800" cy="276999"/>
          </a:xfrm>
        </p:spPr>
        <p:txBody>
          <a:bodyPr/>
          <a:lstStyle/>
          <a:p>
            <a:r>
              <a:rPr lang="ru-RU" dirty="0" smtClean="0"/>
              <a:t>12 апреля 2012</a:t>
            </a:r>
            <a:endParaRPr lang="en-US" dirty="0"/>
          </a:p>
        </p:txBody>
      </p:sp>
    </p:spTree>
    <p:extLst>
      <p:ext uri="{BB962C8B-B14F-4D97-AF65-F5344CB8AC3E}">
        <p14:creationId xmlns="" xmlns:p14="http://schemas.microsoft.com/office/powerpoint/2010/main" val="563829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9849"/>
            <a:ext cx="9144000" cy="920751"/>
          </a:xfrm>
        </p:spPr>
        <p:txBody>
          <a:bodyPr/>
          <a:lstStyle/>
          <a:p>
            <a:r>
              <a:rPr lang="ru-RU" dirty="0" smtClean="0"/>
              <a:t>Зачем Вам параллельные вычисления?</a:t>
            </a:r>
            <a:endParaRPr lang="en-US" dirty="0"/>
          </a:p>
        </p:txBody>
      </p:sp>
      <p:sp>
        <p:nvSpPr>
          <p:cNvPr id="2" name="Text Placeholder 1"/>
          <p:cNvSpPr>
            <a:spLocks noGrp="1"/>
          </p:cNvSpPr>
          <p:nvPr>
            <p:ph type="body" idx="1"/>
          </p:nvPr>
        </p:nvSpPr>
        <p:spPr>
          <a:xfrm>
            <a:off x="304800" y="1062375"/>
            <a:ext cx="8410575" cy="461625"/>
          </a:xfrm>
        </p:spPr>
        <p:txBody>
          <a:bodyPr/>
          <a:lstStyle/>
          <a:p>
            <a:r>
              <a:rPr lang="ru-RU" dirty="0" smtClean="0"/>
              <a:t>Потому что закон Мура не помогает решить проблему!</a:t>
            </a:r>
            <a:endParaRPr lang="en-US" dirty="0"/>
          </a:p>
        </p:txBody>
      </p:sp>
      <p:sp>
        <p:nvSpPr>
          <p:cNvPr id="38" name="Content Placeholder 37"/>
          <p:cNvSpPr>
            <a:spLocks noGrp="1"/>
          </p:cNvSpPr>
          <p:nvPr>
            <p:ph sz="quarter" idx="10"/>
          </p:nvPr>
        </p:nvSpPr>
        <p:spPr>
          <a:xfrm>
            <a:off x="169814" y="1752600"/>
            <a:ext cx="5011786" cy="3897312"/>
          </a:xfrm>
        </p:spPr>
        <p:txBody>
          <a:bodyPr>
            <a:normAutofit fontScale="92500" lnSpcReduction="10000"/>
          </a:bodyPr>
          <a:lstStyle/>
          <a:p>
            <a:pPr lvl="0"/>
            <a:r>
              <a:rPr lang="ru-RU" sz="2800" dirty="0" smtClean="0"/>
              <a:t>Даже сотни и тысячи ядер в одном сервере не способны обработать Большие Данные</a:t>
            </a:r>
            <a:endParaRPr lang="en-US" sz="2800" dirty="0" smtClean="0"/>
          </a:p>
          <a:p>
            <a:r>
              <a:rPr lang="ru-RU" sz="2800" dirty="0" smtClean="0"/>
              <a:t>Наращивание производительности и емкости сложно</a:t>
            </a:r>
          </a:p>
          <a:p>
            <a:r>
              <a:rPr lang="ru-RU" sz="2800" dirty="0" smtClean="0"/>
              <a:t>Все решается при переходе к параллельным вычислениям</a:t>
            </a:r>
          </a:p>
          <a:p>
            <a:endParaRPr lang="en-US" sz="2800" dirty="0"/>
          </a:p>
        </p:txBody>
      </p:sp>
      <p:grpSp>
        <p:nvGrpSpPr>
          <p:cNvPr id="35" name="Группа 34"/>
          <p:cNvGrpSpPr/>
          <p:nvPr/>
        </p:nvGrpSpPr>
        <p:grpSpPr>
          <a:xfrm>
            <a:off x="5867400" y="1905000"/>
            <a:ext cx="2883948" cy="2927012"/>
            <a:chOff x="366713" y="2046288"/>
            <a:chExt cx="2883948" cy="2927012"/>
          </a:xfrm>
        </p:grpSpPr>
        <p:sp>
          <p:nvSpPr>
            <p:cNvPr id="65" name="TextBox 64"/>
            <p:cNvSpPr txBox="1"/>
            <p:nvPr/>
          </p:nvSpPr>
          <p:spPr bwMode="gray">
            <a:xfrm>
              <a:off x="881143" y="2409565"/>
              <a:ext cx="923651" cy="230832"/>
            </a:xfrm>
            <a:prstGeom prst="rect">
              <a:avLst/>
            </a:prstGeom>
            <a:noFill/>
          </p:spPr>
          <p:txBody>
            <a:bodyPr wrap="none" rtlCol="0">
              <a:spAutoFit/>
            </a:bodyPr>
            <a:lstStyle/>
            <a:p>
              <a:r>
                <a:rPr lang="en-US" sz="900" dirty="0" smtClean="0">
                  <a:solidFill>
                    <a:schemeClr val="bg2"/>
                  </a:solidFill>
                </a:rPr>
                <a:t>Interconnect</a:t>
              </a:r>
              <a:endParaRPr lang="en-US" sz="900" dirty="0">
                <a:solidFill>
                  <a:schemeClr val="bg2"/>
                </a:solidFill>
              </a:endParaRPr>
            </a:p>
          </p:txBody>
        </p:sp>
        <p:sp>
          <p:nvSpPr>
            <p:cNvPr id="48" name="Rectangle 47"/>
            <p:cNvSpPr/>
            <p:nvPr/>
          </p:nvSpPr>
          <p:spPr bwMode="gray">
            <a:xfrm>
              <a:off x="1351487"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Rectangle 48"/>
            <p:cNvSpPr/>
            <p:nvPr/>
          </p:nvSpPr>
          <p:spPr bwMode="gray">
            <a:xfrm>
              <a:off x="2336261"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ectangle 49"/>
            <p:cNvSpPr/>
            <p:nvPr/>
          </p:nvSpPr>
          <p:spPr bwMode="gray">
            <a:xfrm>
              <a:off x="1422186" y="2954993"/>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Rectangle 55"/>
            <p:cNvSpPr/>
            <p:nvPr/>
          </p:nvSpPr>
          <p:spPr bwMode="gray">
            <a:xfrm>
              <a:off x="2407125" y="2951607"/>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Rectangle 57"/>
            <p:cNvSpPr/>
            <p:nvPr/>
          </p:nvSpPr>
          <p:spPr bwMode="gray">
            <a:xfrm>
              <a:off x="366713"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Rectangle 62"/>
            <p:cNvSpPr/>
            <p:nvPr/>
          </p:nvSpPr>
          <p:spPr bwMode="gray">
            <a:xfrm>
              <a:off x="366713" y="2046288"/>
              <a:ext cx="2883948" cy="3262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4" name="Straight Arrow Connector 63"/>
            <p:cNvCxnSpPr/>
            <p:nvPr/>
          </p:nvCxnSpPr>
          <p:spPr bwMode="gray">
            <a:xfrm>
              <a:off x="817206" y="2174184"/>
              <a:ext cx="2004165" cy="0"/>
            </a:xfrm>
            <a:prstGeom prst="straightConnector1">
              <a:avLst/>
            </a:prstGeom>
            <a:ln w="57150" cmpd="sng">
              <a:solidFill>
                <a:srgbClr val="F2F2F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bwMode="gray">
            <a:xfrm>
              <a:off x="449842" y="2954993"/>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0" name="Picture 69" descr="BU005259.pn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bwMode="gray">
            <a:xfrm>
              <a:off x="553181" y="3116501"/>
              <a:ext cx="518499" cy="463304"/>
            </a:xfrm>
            <a:prstGeom prst="rect">
              <a:avLst/>
            </a:prstGeom>
          </p:spPr>
        </p:pic>
        <p:pic>
          <p:nvPicPr>
            <p:cNvPr id="71" name="Picture 16" descr="disc lt blue"/>
            <p:cNvPicPr>
              <a:picLocks noChangeAspect="1" noChangeArrowheads="1"/>
            </p:cNvPicPr>
            <p:nvPr/>
          </p:nvPicPr>
          <p:blipFill>
            <a:blip r:embed="rId4" cstate="screen"/>
            <a:srcRect/>
            <a:stretch>
              <a:fillRect/>
            </a:stretch>
          </p:blipFill>
          <p:spPr bwMode="gray">
            <a:xfrm>
              <a:off x="530131" y="3634293"/>
              <a:ext cx="574150" cy="625824"/>
            </a:xfrm>
            <a:prstGeom prst="rect">
              <a:avLst/>
            </a:prstGeom>
            <a:noFill/>
            <a:ln w="9525">
              <a:noFill/>
              <a:miter lim="800000"/>
              <a:headEnd/>
              <a:tailEnd/>
            </a:ln>
          </p:spPr>
        </p:pic>
        <p:pic>
          <p:nvPicPr>
            <p:cNvPr id="73" name="Picture 16" descr="disc lt blue"/>
            <p:cNvPicPr>
              <a:picLocks noChangeAspect="1" noChangeArrowheads="1"/>
            </p:cNvPicPr>
            <p:nvPr/>
          </p:nvPicPr>
          <p:blipFill>
            <a:blip r:embed="rId4" cstate="screen"/>
            <a:srcRect/>
            <a:stretch>
              <a:fillRect/>
            </a:stretch>
          </p:blipFill>
          <p:spPr bwMode="gray">
            <a:xfrm>
              <a:off x="2491038" y="3634293"/>
              <a:ext cx="574150" cy="625824"/>
            </a:xfrm>
            <a:prstGeom prst="rect">
              <a:avLst/>
            </a:prstGeom>
            <a:noFill/>
            <a:ln w="9525">
              <a:noFill/>
              <a:miter lim="800000"/>
              <a:headEnd/>
              <a:tailEnd/>
            </a:ln>
          </p:spPr>
        </p:pic>
        <p:pic>
          <p:nvPicPr>
            <p:cNvPr id="74" name="Picture 16" descr="disc lt blue"/>
            <p:cNvPicPr>
              <a:picLocks noChangeAspect="1" noChangeArrowheads="1"/>
            </p:cNvPicPr>
            <p:nvPr/>
          </p:nvPicPr>
          <p:blipFill>
            <a:blip r:embed="rId4" cstate="screen"/>
            <a:srcRect/>
            <a:stretch>
              <a:fillRect/>
            </a:stretch>
          </p:blipFill>
          <p:spPr bwMode="gray">
            <a:xfrm>
              <a:off x="1510585" y="3634293"/>
              <a:ext cx="574150" cy="625824"/>
            </a:xfrm>
            <a:prstGeom prst="rect">
              <a:avLst/>
            </a:prstGeom>
            <a:noFill/>
            <a:ln w="9525">
              <a:noFill/>
              <a:miter lim="800000"/>
              <a:headEnd/>
              <a:tailEnd/>
            </a:ln>
          </p:spPr>
        </p:pic>
        <p:sp>
          <p:nvSpPr>
            <p:cNvPr id="76" name="Oval 75"/>
            <p:cNvSpPr/>
            <p:nvPr/>
          </p:nvSpPr>
          <p:spPr bwMode="gray">
            <a:xfrm>
              <a:off x="758944"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7" name="Oval 76"/>
            <p:cNvSpPr/>
            <p:nvPr/>
          </p:nvSpPr>
          <p:spPr bwMode="gray">
            <a:xfrm>
              <a:off x="1710469"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8" name="Oval 77"/>
            <p:cNvSpPr/>
            <p:nvPr/>
          </p:nvSpPr>
          <p:spPr bwMode="gray">
            <a:xfrm>
              <a:off x="2699698"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9" name="Straight Connector 78"/>
            <p:cNvCxnSpPr/>
            <p:nvPr/>
          </p:nvCxnSpPr>
          <p:spPr bwMode="gray">
            <a:xfrm>
              <a:off x="2786415" y="4516100"/>
              <a:ext cx="0"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7" idx="4"/>
            </p:cNvCxnSpPr>
            <p:nvPr/>
          </p:nvCxnSpPr>
          <p:spPr bwMode="gray">
            <a:xfrm flipH="1">
              <a:off x="1783954" y="4495558"/>
              <a:ext cx="8811"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6" idx="4"/>
            </p:cNvCxnSpPr>
            <p:nvPr/>
          </p:nvCxnSpPr>
          <p:spPr bwMode="gray">
            <a:xfrm>
              <a:off x="841240" y="4495558"/>
              <a:ext cx="0"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bwMode="gray">
            <a:xfrm>
              <a:off x="999003" y="4516100"/>
              <a:ext cx="646331" cy="415498"/>
            </a:xfrm>
            <a:prstGeom prst="rect">
              <a:avLst/>
            </a:prstGeom>
            <a:noFill/>
          </p:spPr>
          <p:txBody>
            <a:bodyPr wrap="none" rtlCol="0">
              <a:spAutoFit/>
            </a:bodyPr>
            <a:lstStyle/>
            <a:p>
              <a:pPr algn="ctr"/>
              <a:r>
                <a:rPr lang="en-US" sz="1050" dirty="0" smtClean="0">
                  <a:solidFill>
                    <a:schemeClr val="bg2"/>
                  </a:solidFill>
                </a:rPr>
                <a:t>Data</a:t>
              </a:r>
            </a:p>
            <a:p>
              <a:pPr algn="ctr"/>
              <a:r>
                <a:rPr lang="en-US" sz="1050" dirty="0" smtClean="0">
                  <a:solidFill>
                    <a:schemeClr val="bg2"/>
                  </a:solidFill>
                </a:rPr>
                <a:t>Loading</a:t>
              </a:r>
              <a:endParaRPr lang="en-US" sz="1050" dirty="0">
                <a:solidFill>
                  <a:schemeClr val="bg2"/>
                </a:solidFill>
              </a:endParaRPr>
            </a:p>
          </p:txBody>
        </p:sp>
        <p:sp>
          <p:nvSpPr>
            <p:cNvPr id="83" name="TextBox 82"/>
            <p:cNvSpPr txBox="1"/>
            <p:nvPr/>
          </p:nvSpPr>
          <p:spPr bwMode="gray">
            <a:xfrm>
              <a:off x="1893900" y="2409565"/>
              <a:ext cx="931665" cy="253916"/>
            </a:xfrm>
            <a:prstGeom prst="rect">
              <a:avLst/>
            </a:prstGeom>
            <a:noFill/>
          </p:spPr>
          <p:txBody>
            <a:bodyPr wrap="none" rtlCol="0">
              <a:spAutoFit/>
            </a:bodyPr>
            <a:lstStyle/>
            <a:p>
              <a:r>
                <a:rPr lang="en-US" sz="900" dirty="0" smtClean="0">
                  <a:solidFill>
                    <a:schemeClr val="bg2"/>
                  </a:solidFill>
                </a:rPr>
                <a:t>Interconnec</a:t>
              </a:r>
              <a:r>
                <a:rPr lang="en-US" sz="1050" dirty="0" smtClean="0">
                  <a:solidFill>
                    <a:schemeClr val="bg2"/>
                  </a:solidFill>
                </a:rPr>
                <a:t>t</a:t>
              </a:r>
              <a:endParaRPr lang="en-US" sz="1050" dirty="0">
                <a:solidFill>
                  <a:schemeClr val="bg2"/>
                </a:solidFill>
              </a:endParaRPr>
            </a:p>
          </p:txBody>
        </p:sp>
        <p:pic>
          <p:nvPicPr>
            <p:cNvPr id="87" name="Picture 86"/>
            <p:cNvPicPr>
              <a:picLocks noChangeAspect="1"/>
            </p:cNvPicPr>
            <p:nvPr/>
          </p:nvPicPr>
          <p:blipFill>
            <a:blip r:embed="rId5" cstate="screen">
              <a:extLst>
                <a:ext uri="{BEBA8EAE-BF5A-486C-A8C5-ECC9F3942E4B}">
                  <a14:imgProps xmlns="" xmlns:a14="http://schemas.microsoft.com/office/drawing/2010/main">
                    <a14:imgLayer r:embed="rId6">
                      <a14:imgEffect>
                        <a14:backgroundRemoval t="0" b="100000" l="29000" r="70600"/>
                      </a14:imgEffect>
                    </a14:imgLayer>
                  </a14:imgProps>
                </a:ext>
              </a:extLst>
            </a:blip>
            <a:stretch>
              <a:fillRect/>
            </a:stretch>
          </p:blipFill>
          <p:spPr bwMode="gray">
            <a:xfrm rot="16200000">
              <a:off x="2344153" y="2434683"/>
              <a:ext cx="906508" cy="906508"/>
            </a:xfrm>
            <a:prstGeom prst="rect">
              <a:avLst/>
            </a:prstGeom>
          </p:spPr>
        </p:pic>
        <p:sp>
          <p:nvSpPr>
            <p:cNvPr id="89" name="Up-Down Arrow 88"/>
            <p:cNvSpPr/>
            <p:nvPr/>
          </p:nvSpPr>
          <p:spPr bwMode="gray">
            <a:xfrm>
              <a:off x="2659163" y="2231067"/>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0" name="Picture 89" descr="BU005259.pn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bwMode="gray">
            <a:xfrm>
              <a:off x="1519272" y="3109538"/>
              <a:ext cx="518499" cy="463304"/>
            </a:xfrm>
            <a:prstGeom prst="rect">
              <a:avLst/>
            </a:prstGeom>
          </p:spPr>
        </p:pic>
        <p:pic>
          <p:nvPicPr>
            <p:cNvPr id="91" name="Picture 90" descr="BU005259.pn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bwMode="gray">
            <a:xfrm>
              <a:off x="2491038" y="3109538"/>
              <a:ext cx="518499" cy="463304"/>
            </a:xfrm>
            <a:prstGeom prst="rect">
              <a:avLst/>
            </a:prstGeom>
          </p:spPr>
        </p:pic>
        <p:sp>
          <p:nvSpPr>
            <p:cNvPr id="92" name="TextBox 91"/>
            <p:cNvSpPr txBox="1"/>
            <p:nvPr/>
          </p:nvSpPr>
          <p:spPr bwMode="gray">
            <a:xfrm>
              <a:off x="1990460" y="4516100"/>
              <a:ext cx="646331" cy="415498"/>
            </a:xfrm>
            <a:prstGeom prst="rect">
              <a:avLst/>
            </a:prstGeom>
            <a:noFill/>
          </p:spPr>
          <p:txBody>
            <a:bodyPr wrap="none" rtlCol="0">
              <a:spAutoFit/>
            </a:bodyPr>
            <a:lstStyle/>
            <a:p>
              <a:pPr algn="ctr"/>
              <a:r>
                <a:rPr lang="en-US" sz="1050" dirty="0" smtClean="0">
                  <a:solidFill>
                    <a:schemeClr val="bg2"/>
                  </a:solidFill>
                </a:rPr>
                <a:t>Data</a:t>
              </a:r>
            </a:p>
            <a:p>
              <a:pPr algn="ctr"/>
              <a:r>
                <a:rPr lang="en-US" sz="1050" dirty="0" smtClean="0">
                  <a:solidFill>
                    <a:schemeClr val="bg2"/>
                  </a:solidFill>
                </a:rPr>
                <a:t>Loading</a:t>
              </a:r>
              <a:endParaRPr lang="en-US" sz="1050" dirty="0">
                <a:solidFill>
                  <a:schemeClr val="bg2"/>
                </a:solidFill>
              </a:endParaRPr>
            </a:p>
          </p:txBody>
        </p:sp>
        <p:pic>
          <p:nvPicPr>
            <p:cNvPr id="86" name="Picture 85"/>
            <p:cNvPicPr>
              <a:picLocks noChangeAspect="1"/>
            </p:cNvPicPr>
            <p:nvPr/>
          </p:nvPicPr>
          <p:blipFill>
            <a:blip r:embed="rId5" cstate="screen">
              <a:extLst>
                <a:ext uri="{BEBA8EAE-BF5A-486C-A8C5-ECC9F3942E4B}">
                  <a14:imgProps xmlns="" xmlns:a14="http://schemas.microsoft.com/office/drawing/2010/main">
                    <a14:imgLayer r:embed="rId7">
                      <a14:imgEffect>
                        <a14:backgroundRemoval t="0" b="100000" l="29000" r="70600"/>
                      </a14:imgEffect>
                    </a14:imgLayer>
                  </a14:imgProps>
                </a:ext>
              </a:extLst>
            </a:blip>
            <a:stretch>
              <a:fillRect/>
            </a:stretch>
          </p:blipFill>
          <p:spPr bwMode="gray">
            <a:xfrm rot="16200000">
              <a:off x="1359859" y="2434682"/>
              <a:ext cx="906508" cy="906508"/>
            </a:xfrm>
            <a:prstGeom prst="rect">
              <a:avLst/>
            </a:prstGeom>
          </p:spPr>
        </p:pic>
        <p:sp>
          <p:nvSpPr>
            <p:cNvPr id="88" name="Up-Down Arrow 87"/>
            <p:cNvSpPr/>
            <p:nvPr/>
          </p:nvSpPr>
          <p:spPr bwMode="gray">
            <a:xfrm>
              <a:off x="1674098" y="2242717"/>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4" name="Picture 83"/>
            <p:cNvPicPr>
              <a:picLocks noChangeAspect="1"/>
            </p:cNvPicPr>
            <p:nvPr/>
          </p:nvPicPr>
          <p:blipFill>
            <a:blip r:embed="rId5" cstate="screen">
              <a:extLst>
                <a:ext uri="{BEBA8EAE-BF5A-486C-A8C5-ECC9F3942E4B}">
                  <a14:imgProps xmlns="" xmlns:a14="http://schemas.microsoft.com/office/drawing/2010/main">
                    <a14:imgLayer r:embed="rId6">
                      <a14:imgEffect>
                        <a14:backgroundRemoval t="0" b="100000" l="29000" r="70600"/>
                      </a14:imgEffect>
                    </a14:imgLayer>
                  </a14:imgProps>
                </a:ext>
              </a:extLst>
            </a:blip>
            <a:stretch>
              <a:fillRect/>
            </a:stretch>
          </p:blipFill>
          <p:spPr bwMode="gray">
            <a:xfrm rot="16200000">
              <a:off x="375564" y="2434682"/>
              <a:ext cx="906508" cy="906508"/>
            </a:xfrm>
            <a:prstGeom prst="rect">
              <a:avLst/>
            </a:prstGeom>
          </p:spPr>
        </p:pic>
        <p:sp>
          <p:nvSpPr>
            <p:cNvPr id="85" name="Up-Down Arrow 84"/>
            <p:cNvSpPr/>
            <p:nvPr/>
          </p:nvSpPr>
          <p:spPr bwMode="gray">
            <a:xfrm>
              <a:off x="689032" y="2244339"/>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Tree>
    <p:extLst>
      <p:ext uri="{BB962C8B-B14F-4D97-AF65-F5344CB8AC3E}">
        <p14:creationId xmlns="" xmlns:p14="http://schemas.microsoft.com/office/powerpoint/2010/main" val="4140099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Effect transition="in" filter="wipe(down)">
                                      <p:cBhvr>
                                        <p:cTn id="7" dur="500"/>
                                        <p:tgtEl>
                                          <p:spTgt spid="38">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bwMode="gray">
          <a:xfrm>
            <a:off x="881143" y="2409565"/>
            <a:ext cx="923651" cy="230832"/>
          </a:xfrm>
          <a:prstGeom prst="rect">
            <a:avLst/>
          </a:prstGeom>
          <a:noFill/>
        </p:spPr>
        <p:txBody>
          <a:bodyPr wrap="none" rtlCol="0">
            <a:spAutoFit/>
          </a:bodyPr>
          <a:lstStyle/>
          <a:p>
            <a:r>
              <a:rPr lang="en-US" sz="900" dirty="0" smtClean="0">
                <a:solidFill>
                  <a:schemeClr val="bg2"/>
                </a:solidFill>
              </a:rPr>
              <a:t>Interconnect</a:t>
            </a:r>
            <a:endParaRPr lang="en-US" sz="900" dirty="0">
              <a:solidFill>
                <a:schemeClr val="bg2"/>
              </a:solidFill>
            </a:endParaRPr>
          </a:p>
        </p:txBody>
      </p:sp>
      <p:sp>
        <p:nvSpPr>
          <p:cNvPr id="5" name="Title 4"/>
          <p:cNvSpPr>
            <a:spLocks noGrp="1"/>
          </p:cNvSpPr>
          <p:nvPr>
            <p:ph type="title"/>
          </p:nvPr>
        </p:nvSpPr>
        <p:spPr/>
        <p:txBody>
          <a:bodyPr/>
          <a:lstStyle/>
          <a:p>
            <a:r>
              <a:rPr lang="ru-RU" dirty="0" smtClean="0"/>
              <a:t>СУБД </a:t>
            </a:r>
            <a:r>
              <a:rPr lang="en-US" dirty="0" smtClean="0"/>
              <a:t>EMC Greenplum</a:t>
            </a:r>
            <a:endParaRPr lang="en-US" dirty="0"/>
          </a:p>
        </p:txBody>
      </p:sp>
      <p:sp>
        <p:nvSpPr>
          <p:cNvPr id="2" name="Text Placeholder 1"/>
          <p:cNvSpPr>
            <a:spLocks noGrp="1"/>
          </p:cNvSpPr>
          <p:nvPr>
            <p:ph type="body" idx="1"/>
          </p:nvPr>
        </p:nvSpPr>
        <p:spPr/>
        <p:txBody>
          <a:bodyPr/>
          <a:lstStyle/>
          <a:p>
            <a:r>
              <a:rPr lang="ru-RU" dirty="0" smtClean="0"/>
              <a:t>Массивно параллельная обработка данных - </a:t>
            </a:r>
            <a:r>
              <a:rPr lang="en-US" dirty="0" smtClean="0"/>
              <a:t>MPP</a:t>
            </a:r>
            <a:endParaRPr lang="en-US" dirty="0"/>
          </a:p>
        </p:txBody>
      </p:sp>
      <p:sp>
        <p:nvSpPr>
          <p:cNvPr id="38" name="Content Placeholder 37"/>
          <p:cNvSpPr>
            <a:spLocks noGrp="1"/>
          </p:cNvSpPr>
          <p:nvPr>
            <p:ph sz="quarter" idx="10"/>
          </p:nvPr>
        </p:nvSpPr>
        <p:spPr>
          <a:xfrm>
            <a:off x="3765502" y="2046288"/>
            <a:ext cx="5011786" cy="3897312"/>
          </a:xfrm>
        </p:spPr>
        <p:txBody>
          <a:bodyPr>
            <a:normAutofit lnSpcReduction="10000"/>
          </a:bodyPr>
          <a:lstStyle/>
          <a:p>
            <a:pPr lvl="0"/>
            <a:r>
              <a:rPr lang="ru-RU" sz="2800" dirty="0" smtClean="0"/>
              <a:t>Экстремальная масштабируемость</a:t>
            </a:r>
            <a:endParaRPr lang="en-US" sz="2800" dirty="0" smtClean="0"/>
          </a:p>
          <a:p>
            <a:pPr lvl="0"/>
            <a:r>
              <a:rPr lang="ru-RU" sz="2800" dirty="0" smtClean="0"/>
              <a:t>Автоматическая </a:t>
            </a:r>
            <a:r>
              <a:rPr lang="ru-RU" sz="2800" dirty="0" err="1" smtClean="0"/>
              <a:t>параллелизация</a:t>
            </a:r>
            <a:endParaRPr lang="en-US" sz="2800" dirty="0" smtClean="0"/>
          </a:p>
          <a:p>
            <a:pPr lvl="0"/>
            <a:r>
              <a:rPr lang="ru-RU" sz="2800" dirty="0" err="1" smtClean="0"/>
              <a:t>Онлайн-расширение</a:t>
            </a:r>
            <a:endParaRPr lang="ru-RU" sz="2800" dirty="0" smtClean="0"/>
          </a:p>
          <a:p>
            <a:pPr lvl="0"/>
            <a:endParaRPr lang="en-US" sz="2800" dirty="0" smtClean="0">
              <a:solidFill>
                <a:srgbClr val="333333"/>
              </a:solidFill>
              <a:latin typeface="arial"/>
              <a:hlinkClick r:id="rId3"/>
            </a:endParaRPr>
          </a:p>
          <a:p>
            <a:pPr lvl="0"/>
            <a:endParaRPr lang="en-US" sz="2800" dirty="0" smtClean="0">
              <a:solidFill>
                <a:srgbClr val="333333"/>
              </a:solidFill>
              <a:latin typeface="arial"/>
              <a:hlinkClick r:id="rId3"/>
            </a:endParaRPr>
          </a:p>
          <a:p>
            <a:pPr lvl="0">
              <a:buNone/>
            </a:pPr>
            <a:r>
              <a:rPr lang="en-US" sz="2800" dirty="0" smtClean="0">
                <a:solidFill>
                  <a:srgbClr val="333333"/>
                </a:solidFill>
                <a:latin typeface="arial"/>
                <a:hlinkClick r:id="rId3"/>
              </a:rPr>
              <a:t>http</a:t>
            </a:r>
            <a:r>
              <a:rPr lang="en-US" sz="2800" dirty="0" smtClean="0">
                <a:solidFill>
                  <a:srgbClr val="333333"/>
                </a:solidFill>
                <a:latin typeface="arial"/>
                <a:hlinkClick r:id="rId3"/>
              </a:rPr>
              <a:t>://greenplum.org</a:t>
            </a:r>
            <a:endParaRPr lang="en-US" sz="2800" dirty="0" smtClean="0"/>
          </a:p>
          <a:p>
            <a:endParaRPr lang="en-US" sz="2000" dirty="0"/>
          </a:p>
        </p:txBody>
      </p:sp>
      <p:sp>
        <p:nvSpPr>
          <p:cNvPr id="48" name="Rectangle 47"/>
          <p:cNvSpPr/>
          <p:nvPr/>
        </p:nvSpPr>
        <p:spPr bwMode="gray">
          <a:xfrm>
            <a:off x="1351487"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Rectangle 48"/>
          <p:cNvSpPr/>
          <p:nvPr/>
        </p:nvSpPr>
        <p:spPr bwMode="gray">
          <a:xfrm>
            <a:off x="2336261"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ectangle 49"/>
          <p:cNvSpPr/>
          <p:nvPr/>
        </p:nvSpPr>
        <p:spPr bwMode="gray">
          <a:xfrm>
            <a:off x="1422186" y="2954993"/>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Rectangle 55"/>
          <p:cNvSpPr/>
          <p:nvPr/>
        </p:nvSpPr>
        <p:spPr bwMode="gray">
          <a:xfrm>
            <a:off x="2407125" y="2951607"/>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Rectangle 57"/>
          <p:cNvSpPr/>
          <p:nvPr/>
        </p:nvSpPr>
        <p:spPr bwMode="gray">
          <a:xfrm>
            <a:off x="366713" y="2685419"/>
            <a:ext cx="914400" cy="17025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Rectangle 62"/>
          <p:cNvSpPr/>
          <p:nvPr/>
        </p:nvSpPr>
        <p:spPr bwMode="gray">
          <a:xfrm>
            <a:off x="366713" y="2046288"/>
            <a:ext cx="2883948" cy="3262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4" name="Straight Arrow Connector 63"/>
          <p:cNvCxnSpPr/>
          <p:nvPr/>
        </p:nvCxnSpPr>
        <p:spPr bwMode="gray">
          <a:xfrm>
            <a:off x="817206" y="2174184"/>
            <a:ext cx="2004165" cy="0"/>
          </a:xfrm>
          <a:prstGeom prst="straightConnector1">
            <a:avLst/>
          </a:prstGeom>
          <a:ln w="57150" cmpd="sng">
            <a:solidFill>
              <a:srgbClr val="F2F2F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bwMode="gray">
          <a:xfrm>
            <a:off x="449842" y="2954993"/>
            <a:ext cx="750358" cy="8803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0" name="Picture 69" descr="BU005259.png"/>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bwMode="gray">
          <a:xfrm>
            <a:off x="553181" y="3116501"/>
            <a:ext cx="518499" cy="463304"/>
          </a:xfrm>
          <a:prstGeom prst="rect">
            <a:avLst/>
          </a:prstGeom>
        </p:spPr>
      </p:pic>
      <p:pic>
        <p:nvPicPr>
          <p:cNvPr id="71" name="Picture 16" descr="disc lt blue"/>
          <p:cNvPicPr>
            <a:picLocks noChangeAspect="1" noChangeArrowheads="1"/>
          </p:cNvPicPr>
          <p:nvPr/>
        </p:nvPicPr>
        <p:blipFill>
          <a:blip r:embed="rId5" cstate="screen"/>
          <a:srcRect/>
          <a:stretch>
            <a:fillRect/>
          </a:stretch>
        </p:blipFill>
        <p:spPr bwMode="gray">
          <a:xfrm>
            <a:off x="530131" y="3634293"/>
            <a:ext cx="574150" cy="625824"/>
          </a:xfrm>
          <a:prstGeom prst="rect">
            <a:avLst/>
          </a:prstGeom>
          <a:noFill/>
          <a:ln w="9525">
            <a:noFill/>
            <a:miter lim="800000"/>
            <a:headEnd/>
            <a:tailEnd/>
          </a:ln>
        </p:spPr>
      </p:pic>
      <p:pic>
        <p:nvPicPr>
          <p:cNvPr id="73" name="Picture 16" descr="disc lt blue"/>
          <p:cNvPicPr>
            <a:picLocks noChangeAspect="1" noChangeArrowheads="1"/>
          </p:cNvPicPr>
          <p:nvPr/>
        </p:nvPicPr>
        <p:blipFill>
          <a:blip r:embed="rId5" cstate="screen"/>
          <a:srcRect/>
          <a:stretch>
            <a:fillRect/>
          </a:stretch>
        </p:blipFill>
        <p:spPr bwMode="gray">
          <a:xfrm>
            <a:off x="2491038" y="3634293"/>
            <a:ext cx="574150" cy="625824"/>
          </a:xfrm>
          <a:prstGeom prst="rect">
            <a:avLst/>
          </a:prstGeom>
          <a:noFill/>
          <a:ln w="9525">
            <a:noFill/>
            <a:miter lim="800000"/>
            <a:headEnd/>
            <a:tailEnd/>
          </a:ln>
        </p:spPr>
      </p:pic>
      <p:pic>
        <p:nvPicPr>
          <p:cNvPr id="74" name="Picture 16" descr="disc lt blue"/>
          <p:cNvPicPr>
            <a:picLocks noChangeAspect="1" noChangeArrowheads="1"/>
          </p:cNvPicPr>
          <p:nvPr/>
        </p:nvPicPr>
        <p:blipFill>
          <a:blip r:embed="rId5" cstate="screen"/>
          <a:srcRect/>
          <a:stretch>
            <a:fillRect/>
          </a:stretch>
        </p:blipFill>
        <p:spPr bwMode="gray">
          <a:xfrm>
            <a:off x="1510585" y="3634293"/>
            <a:ext cx="574150" cy="625824"/>
          </a:xfrm>
          <a:prstGeom prst="rect">
            <a:avLst/>
          </a:prstGeom>
          <a:noFill/>
          <a:ln w="9525">
            <a:noFill/>
            <a:miter lim="800000"/>
            <a:headEnd/>
            <a:tailEnd/>
          </a:ln>
        </p:spPr>
      </p:pic>
      <p:sp>
        <p:nvSpPr>
          <p:cNvPr id="76" name="Oval 75"/>
          <p:cNvSpPr/>
          <p:nvPr/>
        </p:nvSpPr>
        <p:spPr bwMode="gray">
          <a:xfrm>
            <a:off x="758944"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7" name="Oval 76"/>
          <p:cNvSpPr/>
          <p:nvPr/>
        </p:nvSpPr>
        <p:spPr bwMode="gray">
          <a:xfrm>
            <a:off x="1710469"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8" name="Oval 77"/>
          <p:cNvSpPr/>
          <p:nvPr/>
        </p:nvSpPr>
        <p:spPr bwMode="gray">
          <a:xfrm>
            <a:off x="2699698" y="4330966"/>
            <a:ext cx="164592" cy="164592"/>
          </a:xfrm>
          <a:prstGeom prst="ellipse">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9" name="Straight Connector 78"/>
          <p:cNvCxnSpPr/>
          <p:nvPr/>
        </p:nvCxnSpPr>
        <p:spPr bwMode="gray">
          <a:xfrm>
            <a:off x="2786415" y="4516100"/>
            <a:ext cx="0"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7" idx="4"/>
          </p:cNvCxnSpPr>
          <p:nvPr/>
        </p:nvCxnSpPr>
        <p:spPr bwMode="gray">
          <a:xfrm flipH="1">
            <a:off x="1783954" y="4495558"/>
            <a:ext cx="8811"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6" idx="4"/>
          </p:cNvCxnSpPr>
          <p:nvPr/>
        </p:nvCxnSpPr>
        <p:spPr bwMode="gray">
          <a:xfrm>
            <a:off x="841240" y="4495558"/>
            <a:ext cx="0" cy="45720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bwMode="gray">
          <a:xfrm>
            <a:off x="999003" y="4516100"/>
            <a:ext cx="646331" cy="415498"/>
          </a:xfrm>
          <a:prstGeom prst="rect">
            <a:avLst/>
          </a:prstGeom>
          <a:noFill/>
        </p:spPr>
        <p:txBody>
          <a:bodyPr wrap="none" rtlCol="0">
            <a:spAutoFit/>
          </a:bodyPr>
          <a:lstStyle/>
          <a:p>
            <a:pPr algn="ctr"/>
            <a:r>
              <a:rPr lang="en-US" sz="1050" dirty="0" smtClean="0">
                <a:solidFill>
                  <a:schemeClr val="bg2"/>
                </a:solidFill>
              </a:rPr>
              <a:t>Data</a:t>
            </a:r>
          </a:p>
          <a:p>
            <a:pPr algn="ctr"/>
            <a:r>
              <a:rPr lang="en-US" sz="1050" dirty="0" smtClean="0">
                <a:solidFill>
                  <a:schemeClr val="bg2"/>
                </a:solidFill>
              </a:rPr>
              <a:t>Loading</a:t>
            </a:r>
            <a:endParaRPr lang="en-US" sz="1050" dirty="0">
              <a:solidFill>
                <a:schemeClr val="bg2"/>
              </a:solidFill>
            </a:endParaRPr>
          </a:p>
        </p:txBody>
      </p:sp>
      <p:sp>
        <p:nvSpPr>
          <p:cNvPr id="83" name="TextBox 82"/>
          <p:cNvSpPr txBox="1"/>
          <p:nvPr/>
        </p:nvSpPr>
        <p:spPr bwMode="gray">
          <a:xfrm>
            <a:off x="1893900" y="2409565"/>
            <a:ext cx="931665" cy="253916"/>
          </a:xfrm>
          <a:prstGeom prst="rect">
            <a:avLst/>
          </a:prstGeom>
          <a:noFill/>
        </p:spPr>
        <p:txBody>
          <a:bodyPr wrap="none" rtlCol="0">
            <a:spAutoFit/>
          </a:bodyPr>
          <a:lstStyle/>
          <a:p>
            <a:r>
              <a:rPr lang="en-US" sz="900" dirty="0" smtClean="0">
                <a:solidFill>
                  <a:schemeClr val="bg2"/>
                </a:solidFill>
              </a:rPr>
              <a:t>Interconnec</a:t>
            </a:r>
            <a:r>
              <a:rPr lang="en-US" sz="1050" dirty="0" smtClean="0">
                <a:solidFill>
                  <a:schemeClr val="bg2"/>
                </a:solidFill>
              </a:rPr>
              <a:t>t</a:t>
            </a:r>
            <a:endParaRPr lang="en-US" sz="1050" dirty="0">
              <a:solidFill>
                <a:schemeClr val="bg2"/>
              </a:solidFill>
            </a:endParaRPr>
          </a:p>
        </p:txBody>
      </p:sp>
      <p:pic>
        <p:nvPicPr>
          <p:cNvPr id="87" name="Picture 86"/>
          <p:cNvPicPr>
            <a:picLocks noChangeAspect="1"/>
          </p:cNvPicPr>
          <p:nvPr/>
        </p:nvPicPr>
        <p:blipFill>
          <a:blip r:embed="rId6" cstate="screen">
            <a:extLst>
              <a:ext uri="{BEBA8EAE-BF5A-486C-A8C5-ECC9F3942E4B}">
                <a14:imgProps xmlns="" xmlns:a14="http://schemas.microsoft.com/office/drawing/2010/main">
                  <a14:imgLayer r:embed="rId7">
                    <a14:imgEffect>
                      <a14:backgroundRemoval t="0" b="100000" l="29000" r="70600"/>
                    </a14:imgEffect>
                  </a14:imgLayer>
                </a14:imgProps>
              </a:ext>
            </a:extLst>
          </a:blip>
          <a:stretch>
            <a:fillRect/>
          </a:stretch>
        </p:blipFill>
        <p:spPr bwMode="gray">
          <a:xfrm rot="16200000">
            <a:off x="2344153" y="2434683"/>
            <a:ext cx="906508" cy="906508"/>
          </a:xfrm>
          <a:prstGeom prst="rect">
            <a:avLst/>
          </a:prstGeom>
        </p:spPr>
      </p:pic>
      <p:sp>
        <p:nvSpPr>
          <p:cNvPr id="89" name="Up-Down Arrow 88"/>
          <p:cNvSpPr/>
          <p:nvPr/>
        </p:nvSpPr>
        <p:spPr bwMode="gray">
          <a:xfrm>
            <a:off x="2659163" y="2231067"/>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0" name="Picture 89" descr="BU005259.png"/>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bwMode="gray">
          <a:xfrm>
            <a:off x="1519272" y="3109538"/>
            <a:ext cx="518499" cy="463304"/>
          </a:xfrm>
          <a:prstGeom prst="rect">
            <a:avLst/>
          </a:prstGeom>
        </p:spPr>
      </p:pic>
      <p:pic>
        <p:nvPicPr>
          <p:cNvPr id="91" name="Picture 90" descr="BU005259.png"/>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bwMode="gray">
          <a:xfrm>
            <a:off x="2491038" y="3109538"/>
            <a:ext cx="518499" cy="463304"/>
          </a:xfrm>
          <a:prstGeom prst="rect">
            <a:avLst/>
          </a:prstGeom>
        </p:spPr>
      </p:pic>
      <p:sp>
        <p:nvSpPr>
          <p:cNvPr id="92" name="TextBox 91"/>
          <p:cNvSpPr txBox="1"/>
          <p:nvPr/>
        </p:nvSpPr>
        <p:spPr bwMode="gray">
          <a:xfrm>
            <a:off x="1990460" y="4516100"/>
            <a:ext cx="646331" cy="415498"/>
          </a:xfrm>
          <a:prstGeom prst="rect">
            <a:avLst/>
          </a:prstGeom>
          <a:noFill/>
        </p:spPr>
        <p:txBody>
          <a:bodyPr wrap="none" rtlCol="0">
            <a:spAutoFit/>
          </a:bodyPr>
          <a:lstStyle/>
          <a:p>
            <a:pPr algn="ctr"/>
            <a:r>
              <a:rPr lang="en-US" sz="1050" dirty="0" smtClean="0">
                <a:solidFill>
                  <a:schemeClr val="bg2"/>
                </a:solidFill>
              </a:rPr>
              <a:t>Data</a:t>
            </a:r>
          </a:p>
          <a:p>
            <a:pPr algn="ctr"/>
            <a:r>
              <a:rPr lang="en-US" sz="1050" dirty="0" smtClean="0">
                <a:solidFill>
                  <a:schemeClr val="bg2"/>
                </a:solidFill>
              </a:rPr>
              <a:t>Loading</a:t>
            </a:r>
            <a:endParaRPr lang="en-US" sz="1050" dirty="0">
              <a:solidFill>
                <a:schemeClr val="bg2"/>
              </a:solidFill>
            </a:endParaRPr>
          </a:p>
        </p:txBody>
      </p:sp>
      <p:pic>
        <p:nvPicPr>
          <p:cNvPr id="86" name="Picture 85"/>
          <p:cNvPicPr>
            <a:picLocks noChangeAspect="1"/>
          </p:cNvPicPr>
          <p:nvPr/>
        </p:nvPicPr>
        <p:blipFill>
          <a:blip r:embed="rId6" cstate="screen">
            <a:extLst>
              <a:ext uri="{BEBA8EAE-BF5A-486C-A8C5-ECC9F3942E4B}">
                <a14:imgProps xmlns="" xmlns:a14="http://schemas.microsoft.com/office/drawing/2010/main">
                  <a14:imgLayer r:embed="rId8">
                    <a14:imgEffect>
                      <a14:backgroundRemoval t="0" b="100000" l="29000" r="70600"/>
                    </a14:imgEffect>
                  </a14:imgLayer>
                </a14:imgProps>
              </a:ext>
            </a:extLst>
          </a:blip>
          <a:stretch>
            <a:fillRect/>
          </a:stretch>
        </p:blipFill>
        <p:spPr bwMode="gray">
          <a:xfrm rot="16200000">
            <a:off x="1359859" y="2434682"/>
            <a:ext cx="906508" cy="906508"/>
          </a:xfrm>
          <a:prstGeom prst="rect">
            <a:avLst/>
          </a:prstGeom>
        </p:spPr>
      </p:pic>
      <p:sp>
        <p:nvSpPr>
          <p:cNvPr id="88" name="Up-Down Arrow 87"/>
          <p:cNvSpPr/>
          <p:nvPr/>
        </p:nvSpPr>
        <p:spPr bwMode="gray">
          <a:xfrm>
            <a:off x="1674098" y="2242717"/>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4" name="Picture 83"/>
          <p:cNvPicPr>
            <a:picLocks noChangeAspect="1"/>
          </p:cNvPicPr>
          <p:nvPr/>
        </p:nvPicPr>
        <p:blipFill>
          <a:blip r:embed="rId6" cstate="screen">
            <a:extLst>
              <a:ext uri="{BEBA8EAE-BF5A-486C-A8C5-ECC9F3942E4B}">
                <a14:imgProps xmlns="" xmlns:a14="http://schemas.microsoft.com/office/drawing/2010/main">
                  <a14:imgLayer r:embed="rId7">
                    <a14:imgEffect>
                      <a14:backgroundRemoval t="0" b="100000" l="29000" r="70600"/>
                    </a14:imgEffect>
                  </a14:imgLayer>
                </a14:imgProps>
              </a:ext>
            </a:extLst>
          </a:blip>
          <a:stretch>
            <a:fillRect/>
          </a:stretch>
        </p:blipFill>
        <p:spPr bwMode="gray">
          <a:xfrm rot="16200000">
            <a:off x="375564" y="2434682"/>
            <a:ext cx="906508" cy="906508"/>
          </a:xfrm>
          <a:prstGeom prst="rect">
            <a:avLst/>
          </a:prstGeom>
        </p:spPr>
      </p:pic>
      <p:sp>
        <p:nvSpPr>
          <p:cNvPr id="85" name="Up-Down Arrow 84"/>
          <p:cNvSpPr/>
          <p:nvPr/>
        </p:nvSpPr>
        <p:spPr bwMode="gray">
          <a:xfrm>
            <a:off x="689032" y="2244339"/>
            <a:ext cx="296824" cy="59753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41400995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69849"/>
            <a:ext cx="8410575" cy="920751"/>
          </a:xfrm>
        </p:spPr>
        <p:txBody>
          <a:bodyPr/>
          <a:lstStyle/>
          <a:p>
            <a:r>
              <a:rPr lang="en-US" dirty="0" smtClean="0"/>
              <a:t>Open Source </a:t>
            </a:r>
            <a:r>
              <a:rPr lang="ru-RU" dirty="0" smtClean="0"/>
              <a:t>решения для Больших Данных</a:t>
            </a:r>
            <a:endParaRPr lang="en-US" dirty="0"/>
          </a:p>
        </p:txBody>
      </p:sp>
      <p:sp>
        <p:nvSpPr>
          <p:cNvPr id="22531" name="Content Placeholder 4"/>
          <p:cNvSpPr>
            <a:spLocks noGrp="1"/>
          </p:cNvSpPr>
          <p:nvPr>
            <p:ph sz="quarter" idx="11"/>
          </p:nvPr>
        </p:nvSpPr>
        <p:spPr>
          <a:xfrm>
            <a:off x="457200" y="1663701"/>
            <a:ext cx="8320089" cy="4051299"/>
          </a:xfrm>
        </p:spPr>
        <p:txBody>
          <a:bodyPr/>
          <a:lstStyle/>
          <a:p>
            <a:pPr marL="457200" indent="-457200">
              <a:buFont typeface="+mj-lt"/>
              <a:buAutoNum type="arabicPeriod"/>
            </a:pPr>
            <a:r>
              <a:rPr lang="ru-RU" dirty="0" smtClean="0"/>
              <a:t>Условно бесплатный доступ к коду</a:t>
            </a:r>
          </a:p>
          <a:p>
            <a:pPr marL="457200" indent="-457200">
              <a:buFont typeface="+mj-lt"/>
              <a:buAutoNum type="arabicPeriod"/>
            </a:pPr>
            <a:r>
              <a:rPr lang="ru-RU" dirty="0" smtClean="0"/>
              <a:t>Возможность модификации под свои нужды</a:t>
            </a:r>
          </a:p>
          <a:p>
            <a:pPr marL="457200" indent="-457200">
              <a:buFont typeface="+mj-lt"/>
              <a:buAutoNum type="arabicPeriod"/>
            </a:pPr>
            <a:r>
              <a:rPr lang="ru-RU" dirty="0" smtClean="0"/>
              <a:t>Больше возможностей разработки</a:t>
            </a:r>
          </a:p>
          <a:p>
            <a:pPr marL="457200" indent="-457200">
              <a:buFont typeface="+mj-lt"/>
              <a:buAutoNum type="arabicPeriod"/>
            </a:pPr>
            <a:r>
              <a:rPr lang="ru-RU" dirty="0" smtClean="0"/>
              <a:t>Экспертиза сообщества СПО</a:t>
            </a:r>
          </a:p>
          <a:p>
            <a:pPr marL="457200" indent="-457200">
              <a:buFont typeface="+mj-lt"/>
              <a:buAutoNum type="arabicPeriod"/>
            </a:pPr>
            <a:r>
              <a:rPr lang="ru-RU" dirty="0" smtClean="0"/>
              <a:t>Быстрая отладка кода</a:t>
            </a:r>
          </a:p>
          <a:p>
            <a:endParaRPr lang="en-US" dirty="0" smtClean="0">
              <a:latin typeface="MetaNormalLF-Roman" pitchFamily="34" charset="0"/>
              <a:ea typeface="Arial Unicode MS" pitchFamily="34" charset="-128"/>
            </a:endParaRPr>
          </a:p>
          <a:p>
            <a:endParaRPr lang="ru-RU" dirty="0" smtClean="0"/>
          </a:p>
        </p:txBody>
      </p:sp>
      <p:sp>
        <p:nvSpPr>
          <p:cNvPr id="7" name="Text Placeholder 6"/>
          <p:cNvSpPr>
            <a:spLocks noGrp="1"/>
          </p:cNvSpPr>
          <p:nvPr>
            <p:ph type="body" idx="1"/>
          </p:nvPr>
        </p:nvSpPr>
        <p:spPr>
          <a:xfrm>
            <a:off x="366714" y="1062375"/>
            <a:ext cx="8410575" cy="461625"/>
          </a:xfrm>
        </p:spPr>
        <p:txBody>
          <a:bodyPr/>
          <a:lstStyle/>
          <a:p>
            <a:r>
              <a:rPr lang="ru-RU" dirty="0" smtClean="0"/>
              <a:t>Хочется попробовать, бесплатно и прямо сейчас</a:t>
            </a:r>
            <a:endParaRPr lang="ru-RU" dirty="0" smtClean="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69849"/>
            <a:ext cx="8410575" cy="920751"/>
          </a:xfrm>
        </p:spPr>
        <p:txBody>
          <a:bodyPr/>
          <a:lstStyle/>
          <a:p>
            <a:r>
              <a:rPr lang="en-US" dirty="0" smtClean="0"/>
              <a:t>Open Source </a:t>
            </a:r>
            <a:r>
              <a:rPr lang="ru-RU" dirty="0" smtClean="0"/>
              <a:t>решения для Больших Данных</a:t>
            </a:r>
            <a:endParaRPr lang="en-US" dirty="0"/>
          </a:p>
        </p:txBody>
      </p:sp>
      <p:sp>
        <p:nvSpPr>
          <p:cNvPr id="22531" name="Content Placeholder 4"/>
          <p:cNvSpPr>
            <a:spLocks noGrp="1"/>
          </p:cNvSpPr>
          <p:nvPr>
            <p:ph sz="quarter" idx="11"/>
          </p:nvPr>
        </p:nvSpPr>
        <p:spPr>
          <a:xfrm>
            <a:off x="457200" y="1663701"/>
            <a:ext cx="8320089" cy="4051299"/>
          </a:xfrm>
        </p:spPr>
        <p:txBody>
          <a:bodyPr/>
          <a:lstStyle/>
          <a:p>
            <a:pPr marL="457200" indent="-457200">
              <a:buFont typeface="+mj-lt"/>
              <a:buAutoNum type="arabicPeriod"/>
            </a:pPr>
            <a:r>
              <a:rPr lang="ru-RU" dirty="0" smtClean="0"/>
              <a:t>Проект </a:t>
            </a:r>
            <a:r>
              <a:rPr lang="ru-RU" dirty="0" smtClean="0"/>
              <a:t>может </a:t>
            </a:r>
            <a:r>
              <a:rPr lang="ru-RU" dirty="0" smtClean="0"/>
              <a:t>затянуться</a:t>
            </a:r>
          </a:p>
          <a:p>
            <a:pPr marL="457200" indent="-457200">
              <a:buFont typeface="+mj-lt"/>
              <a:buAutoNum type="arabicPeriod"/>
            </a:pPr>
            <a:r>
              <a:rPr lang="ru-RU" dirty="0" smtClean="0"/>
              <a:t>Н</a:t>
            </a:r>
            <a:r>
              <a:rPr lang="ru-RU" dirty="0" smtClean="0"/>
              <a:t>еверный </a:t>
            </a:r>
            <a:r>
              <a:rPr lang="ru-RU" dirty="0" smtClean="0"/>
              <a:t>расчет </a:t>
            </a:r>
            <a:r>
              <a:rPr lang="ru-RU" dirty="0" smtClean="0"/>
              <a:t>ресурсов/людей/денег</a:t>
            </a:r>
          </a:p>
          <a:p>
            <a:pPr marL="457200" indent="-457200">
              <a:buFont typeface="+mj-lt"/>
              <a:buAutoNum type="arabicPeriod"/>
            </a:pPr>
            <a:r>
              <a:rPr lang="ru-RU" dirty="0" smtClean="0"/>
              <a:t>С</a:t>
            </a:r>
            <a:r>
              <a:rPr lang="ru-RU" dirty="0" smtClean="0"/>
              <a:t>рыв </a:t>
            </a:r>
            <a:r>
              <a:rPr lang="ru-RU" dirty="0" smtClean="0"/>
              <a:t>проекта под одного </a:t>
            </a:r>
            <a:r>
              <a:rPr lang="ru-RU" dirty="0" smtClean="0"/>
              <a:t>заказчика</a:t>
            </a:r>
          </a:p>
          <a:p>
            <a:pPr marL="457200" indent="-457200">
              <a:buFont typeface="+mj-lt"/>
              <a:buAutoNum type="arabicPeriod"/>
            </a:pPr>
            <a:r>
              <a:rPr lang="ru-RU" dirty="0" smtClean="0"/>
              <a:t>Резкая смена конъюнктуры рынка</a:t>
            </a:r>
          </a:p>
          <a:p>
            <a:pPr marL="457200" indent="-457200">
              <a:buFont typeface="+mj-lt"/>
              <a:buAutoNum type="arabicPeriod"/>
            </a:pPr>
            <a:r>
              <a:rPr lang="ru-RU" dirty="0" smtClean="0"/>
              <a:t>Невозможность внедрения в корпоративной среде</a:t>
            </a:r>
            <a:endParaRPr lang="ru-RU" dirty="0" smtClean="0"/>
          </a:p>
          <a:p>
            <a:endParaRPr lang="en-US" dirty="0" smtClean="0">
              <a:latin typeface="MetaNormalLF-Roman" pitchFamily="34" charset="0"/>
              <a:ea typeface="Arial Unicode MS" pitchFamily="34" charset="-128"/>
            </a:endParaRPr>
          </a:p>
          <a:p>
            <a:endParaRPr lang="ru-RU" dirty="0" smtClean="0"/>
          </a:p>
        </p:txBody>
      </p:sp>
      <p:sp>
        <p:nvSpPr>
          <p:cNvPr id="7" name="Text Placeholder 6"/>
          <p:cNvSpPr>
            <a:spLocks noGrp="1"/>
          </p:cNvSpPr>
          <p:nvPr>
            <p:ph type="body" idx="1"/>
          </p:nvPr>
        </p:nvSpPr>
        <p:spPr>
          <a:xfrm>
            <a:off x="366714" y="1062375"/>
            <a:ext cx="8410575" cy="461625"/>
          </a:xfrm>
        </p:spPr>
        <p:txBody>
          <a:bodyPr/>
          <a:lstStyle/>
          <a:p>
            <a:r>
              <a:rPr lang="ru-RU" dirty="0" smtClean="0"/>
              <a:t>Бесплатный сыр бывает только в мышеловке?</a:t>
            </a:r>
            <a:endParaRPr lang="ru-RU" dirty="0" smtClean="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Hadoop –</a:t>
            </a:r>
            <a:r>
              <a:rPr lang="ru-RU" dirty="0" smtClean="0"/>
              <a:t> </a:t>
            </a:r>
            <a:r>
              <a:rPr lang="en-US" dirty="0" smtClean="0"/>
              <a:t>open source </a:t>
            </a:r>
            <a:r>
              <a:rPr lang="ru-RU" dirty="0" smtClean="0"/>
              <a:t>среда для Больших Данных</a:t>
            </a:r>
            <a:endParaRPr lang="en-US" dirty="0"/>
          </a:p>
        </p:txBody>
      </p:sp>
      <p:sp>
        <p:nvSpPr>
          <p:cNvPr id="3" name="Рисунок 2"/>
          <p:cNvSpPr>
            <a:spLocks noGrp="1"/>
          </p:cNvSpPr>
          <p:nvPr>
            <p:ph type="pic" idx="10"/>
          </p:nvPr>
        </p:nvSpPr>
        <p:spPr/>
      </p:sp>
      <p:pic>
        <p:nvPicPr>
          <p:cNvPr id="6" name="Picture 2" descr="PreviewScreenSnapz001.png"/>
          <p:cNvPicPr>
            <a:picLocks noChangeAspect="1"/>
          </p:cNvPicPr>
          <p:nvPr/>
        </p:nvPicPr>
        <p:blipFill>
          <a:blip r:embed="rId2" cstate="screen"/>
          <a:stretch>
            <a:fillRect/>
          </a:stretch>
        </p:blipFill>
        <p:spPr bwMode="gray">
          <a:xfrm>
            <a:off x="-1981200" y="1828800"/>
            <a:ext cx="1828800" cy="3657600"/>
          </a:xfrm>
          <a:prstGeom prst="rect">
            <a:avLst/>
          </a:prstGeom>
          <a:noFill/>
          <a:ln>
            <a:noFill/>
          </a:ln>
        </p:spPr>
      </p:pic>
      <p:sp>
        <p:nvSpPr>
          <p:cNvPr id="7" name="Текст 6"/>
          <p:cNvSpPr>
            <a:spLocks noGrp="1"/>
          </p:cNvSpPr>
          <p:nvPr>
            <p:ph type="body" idx="1"/>
          </p:nvPr>
        </p:nvSpPr>
        <p:spPr/>
        <p:txBody>
          <a:bodyPr/>
          <a:lstStyle/>
          <a:p>
            <a:endParaRPr lang="en-US"/>
          </a:p>
        </p:txBody>
      </p:sp>
      <p:sp>
        <p:nvSpPr>
          <p:cNvPr id="8" name="Содержимое 7"/>
          <p:cNvSpPr>
            <a:spLocks noGrp="1"/>
          </p:cNvSpPr>
          <p:nvPr>
            <p:ph sz="quarter" idx="11"/>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70028E-8 L 1.26667 3.70028E-8 " pathEditMode="relative" rAng="0" ptsTypes="AA">
                                      <p:cBhvr>
                                        <p:cTn id="6" dur="5000" fill="hold"/>
                                        <p:tgtEl>
                                          <p:spTgt spid="6"/>
                                        </p:tgtEl>
                                        <p:attrNameLst>
                                          <p:attrName>ppt_x</p:attrName>
                                          <p:attrName>ppt_y</p:attrName>
                                        </p:attrNameLst>
                                      </p:cBhvr>
                                      <p:rCtr x="6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 проблемы масштабирования</a:t>
            </a:r>
            <a:endParaRPr lang="en-US" dirty="0"/>
          </a:p>
        </p:txBody>
      </p:sp>
      <p:sp>
        <p:nvSpPr>
          <p:cNvPr id="22531" name="Content Placeholder 4"/>
          <p:cNvSpPr>
            <a:spLocks noGrp="1"/>
          </p:cNvSpPr>
          <p:nvPr>
            <p:ph sz="quarter" idx="11"/>
          </p:nvPr>
        </p:nvSpPr>
        <p:spPr>
          <a:xfrm>
            <a:off x="457200" y="1587501"/>
            <a:ext cx="8320089" cy="4051299"/>
          </a:xfrm>
        </p:spPr>
        <p:txBody>
          <a:bodyPr/>
          <a:lstStyle/>
          <a:p>
            <a:r>
              <a:rPr lang="ru-RU" dirty="0" smtClean="0"/>
              <a:t>В среде с одним сервером нет </a:t>
            </a:r>
            <a:r>
              <a:rPr lang="ru-RU" dirty="0" smtClean="0"/>
              <a:t>проблем обработки </a:t>
            </a:r>
            <a:r>
              <a:rPr lang="ru-RU" dirty="0" smtClean="0"/>
              <a:t>аппаратного </a:t>
            </a:r>
            <a:r>
              <a:rPr lang="ru-RU" dirty="0" smtClean="0"/>
              <a:t>отказа </a:t>
            </a:r>
            <a:r>
              <a:rPr lang="ru-RU" dirty="0" smtClean="0">
                <a:sym typeface="Wingdings" pitchFamily="2" charset="2"/>
              </a:rPr>
              <a:t></a:t>
            </a:r>
            <a:endParaRPr lang="en-US" dirty="0" smtClean="0"/>
          </a:p>
          <a:p>
            <a:r>
              <a:rPr lang="ru-RU" dirty="0" smtClean="0"/>
              <a:t>Выполнение параллельных вычислений – огромная трудность</a:t>
            </a:r>
          </a:p>
          <a:p>
            <a:r>
              <a:rPr lang="ru-RU" dirty="0" smtClean="0"/>
              <a:t>Работа с большим объемом данных требует распределения частей задачи по множеству машин для параллельного выполнения</a:t>
            </a:r>
          </a:p>
          <a:p>
            <a:r>
              <a:rPr lang="ru-RU" dirty="0" smtClean="0"/>
              <a:t>Вероятность отказа хотя бы одного из </a:t>
            </a:r>
            <a:r>
              <a:rPr lang="en-US" dirty="0" smtClean="0"/>
              <a:t>N </a:t>
            </a:r>
            <a:r>
              <a:rPr lang="ru-RU" dirty="0" smtClean="0"/>
              <a:t>узлов</a:t>
            </a:r>
          </a:p>
          <a:p>
            <a:pPr lvl="1"/>
            <a:r>
              <a:rPr lang="en-US" dirty="0" smtClean="0"/>
              <a:t>P</a:t>
            </a:r>
            <a:r>
              <a:rPr lang="en-US" sz="1100" dirty="0" smtClean="0"/>
              <a:t>1/n</a:t>
            </a:r>
            <a:r>
              <a:rPr lang="en-US" dirty="0" smtClean="0"/>
              <a:t>=</a:t>
            </a:r>
            <a:r>
              <a:rPr lang="ru-RU" dirty="0" smtClean="0"/>
              <a:t>1-</a:t>
            </a:r>
            <a:r>
              <a:rPr lang="en-US" dirty="0" smtClean="0"/>
              <a:t>(1-P</a:t>
            </a:r>
            <a:r>
              <a:rPr lang="en-US" sz="1100" dirty="0" smtClean="0"/>
              <a:t>1</a:t>
            </a:r>
            <a:r>
              <a:rPr lang="en-US" dirty="0" smtClean="0"/>
              <a:t>)^N=N*P</a:t>
            </a:r>
            <a:r>
              <a:rPr lang="en-US" sz="1400" dirty="0" smtClean="0"/>
              <a:t>1</a:t>
            </a:r>
            <a:endParaRPr lang="ru-RU" dirty="0" smtClean="0"/>
          </a:p>
        </p:txBody>
      </p:sp>
      <p:sp>
        <p:nvSpPr>
          <p:cNvPr id="7" name="Text Placeholder 6"/>
          <p:cNvSpPr>
            <a:spLocks noGrp="1"/>
          </p:cNvSpPr>
          <p:nvPr>
            <p:ph type="body" idx="1"/>
          </p:nvPr>
        </p:nvSpPr>
        <p:spPr>
          <a:xfrm>
            <a:off x="366714" y="762000"/>
            <a:ext cx="8410575" cy="461625"/>
          </a:xfrm>
        </p:spPr>
        <p:txBody>
          <a:bodyPr/>
          <a:lstStyle/>
          <a:p>
            <a:r>
              <a:rPr lang="ru-RU" dirty="0" smtClean="0"/>
              <a:t>Параллельная обработка данных повышает риск сбоев</a:t>
            </a:r>
            <a:endParaRPr lang="en-US" dirty="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 проблемы масштабирования</a:t>
            </a:r>
            <a:endParaRPr lang="en-US" dirty="0"/>
          </a:p>
        </p:txBody>
      </p:sp>
      <p:sp>
        <p:nvSpPr>
          <p:cNvPr id="22531" name="Content Placeholder 4"/>
          <p:cNvSpPr>
            <a:spLocks noGrp="1"/>
          </p:cNvSpPr>
          <p:nvPr>
            <p:ph sz="quarter" idx="11"/>
          </p:nvPr>
        </p:nvSpPr>
        <p:spPr>
          <a:xfrm>
            <a:off x="457200" y="1587501"/>
            <a:ext cx="8320089" cy="4051299"/>
          </a:xfrm>
        </p:spPr>
        <p:txBody>
          <a:bodyPr/>
          <a:lstStyle/>
          <a:p>
            <a:r>
              <a:rPr lang="ru-RU" dirty="0" smtClean="0"/>
              <a:t>Частичный или полный отказ внутренней сети</a:t>
            </a:r>
          </a:p>
          <a:p>
            <a:r>
              <a:rPr lang="ru-RU" dirty="0" smtClean="0"/>
              <a:t>Запаздывание прихода данных</a:t>
            </a:r>
          </a:p>
          <a:p>
            <a:r>
              <a:rPr lang="ru-RU" dirty="0" smtClean="0"/>
              <a:t>Сбои отдельных узлов в связи с перегревами, </a:t>
            </a:r>
            <a:r>
              <a:rPr lang="ru-RU" dirty="0" err="1" smtClean="0"/>
              <a:t>крэшами</a:t>
            </a:r>
            <a:r>
              <a:rPr lang="ru-RU" dirty="0" smtClean="0"/>
              <a:t>, отказами, недостатком памяти или места на дисках</a:t>
            </a:r>
          </a:p>
          <a:p>
            <a:r>
              <a:rPr lang="ru-RU" dirty="0" smtClean="0"/>
              <a:t>Повреждение данных при сохранении или передаче</a:t>
            </a:r>
            <a:endParaRPr lang="ru-RU" dirty="0" smtClean="0"/>
          </a:p>
          <a:p>
            <a:r>
              <a:rPr lang="ru-RU" dirty="0" err="1" smtClean="0"/>
              <a:t>Рассинхронизация</a:t>
            </a:r>
            <a:r>
              <a:rPr lang="ru-RU" dirty="0" smtClean="0"/>
              <a:t> часов</a:t>
            </a:r>
            <a:endParaRPr lang="en-US" dirty="0" smtClean="0"/>
          </a:p>
          <a:p>
            <a:r>
              <a:rPr lang="ru-RU" dirty="0" smtClean="0"/>
              <a:t>Н</a:t>
            </a:r>
            <a:r>
              <a:rPr lang="ru-RU" dirty="0" smtClean="0"/>
              <a:t>е отпущенные вовремя блокировки </a:t>
            </a:r>
            <a:r>
              <a:rPr lang="ru-RU" dirty="0" err="1" smtClean="0"/>
              <a:t>итд</a:t>
            </a:r>
            <a:r>
              <a:rPr lang="en-US" dirty="0" smtClean="0"/>
              <a:t> </a:t>
            </a:r>
            <a:endParaRPr lang="ru-RU" dirty="0" smtClean="0"/>
          </a:p>
        </p:txBody>
      </p:sp>
      <p:sp>
        <p:nvSpPr>
          <p:cNvPr id="7" name="Text Placeholder 6"/>
          <p:cNvSpPr>
            <a:spLocks noGrp="1"/>
          </p:cNvSpPr>
          <p:nvPr>
            <p:ph type="body" idx="1"/>
          </p:nvPr>
        </p:nvSpPr>
        <p:spPr>
          <a:xfrm>
            <a:off x="366714" y="762000"/>
            <a:ext cx="8410575" cy="461625"/>
          </a:xfrm>
        </p:spPr>
        <p:txBody>
          <a:bodyPr/>
          <a:lstStyle/>
          <a:p>
            <a:r>
              <a:rPr lang="ru-RU" dirty="0" smtClean="0"/>
              <a:t>Сбои при </a:t>
            </a:r>
            <a:r>
              <a:rPr lang="ru-RU" dirty="0" smtClean="0"/>
              <a:t>параллельной обработке – обычное дело</a:t>
            </a:r>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 проблемы масштабирования</a:t>
            </a:r>
            <a:endParaRPr lang="en-US" dirty="0"/>
          </a:p>
        </p:txBody>
      </p:sp>
      <p:sp>
        <p:nvSpPr>
          <p:cNvPr id="22531" name="Content Placeholder 4"/>
          <p:cNvSpPr>
            <a:spLocks noGrp="1"/>
          </p:cNvSpPr>
          <p:nvPr>
            <p:ph sz="quarter" idx="11"/>
          </p:nvPr>
        </p:nvSpPr>
        <p:spPr>
          <a:xfrm>
            <a:off x="457200" y="1663701"/>
            <a:ext cx="8320089" cy="4051299"/>
          </a:xfrm>
        </p:spPr>
        <p:txBody>
          <a:bodyPr/>
          <a:lstStyle/>
          <a:p>
            <a:pPr marL="457200" indent="-457200">
              <a:buFont typeface="+mj-lt"/>
              <a:buAutoNum type="arabicPeriod"/>
            </a:pPr>
            <a:r>
              <a:rPr lang="ru-RU" dirty="0" smtClean="0"/>
              <a:t>В случае сбоя, оставшаяся часть распределенной системы должна восстановить и продолжить нормальную работу</a:t>
            </a:r>
          </a:p>
          <a:p>
            <a:endParaRPr lang="ru-RU" dirty="0" smtClean="0"/>
          </a:p>
          <a:p>
            <a:pPr>
              <a:buNone/>
            </a:pPr>
            <a:r>
              <a:rPr lang="en-US" dirty="0" smtClean="0">
                <a:latin typeface="MetaNormalLF-Roman" pitchFamily="34" charset="0"/>
                <a:ea typeface="Arial Unicode MS" pitchFamily="34" charset="-128"/>
              </a:rPr>
              <a:t>Hadoop </a:t>
            </a:r>
            <a:r>
              <a:rPr lang="ru-RU" dirty="0" smtClean="0">
                <a:latin typeface="MetaNormalLF-Roman" pitchFamily="34" charset="0"/>
                <a:ea typeface="Arial Unicode MS" pitchFamily="34" charset="-128"/>
              </a:rPr>
              <a:t>спроектирован таким образом, чтобы гарантированно обеспечивать стабильность работы и целостность данных в условиях всевозможных сбоев</a:t>
            </a:r>
            <a:endParaRPr lang="en-US" dirty="0" smtClean="0">
              <a:latin typeface="MetaNormalLF-Roman" pitchFamily="34" charset="0"/>
              <a:ea typeface="Arial Unicode MS" pitchFamily="34" charset="-128"/>
            </a:endParaRPr>
          </a:p>
          <a:p>
            <a:endParaRPr lang="ru-RU" dirty="0" smtClean="0"/>
          </a:p>
        </p:txBody>
      </p:sp>
      <p:sp>
        <p:nvSpPr>
          <p:cNvPr id="7" name="Text Placeholder 6"/>
          <p:cNvSpPr>
            <a:spLocks noGrp="1"/>
          </p:cNvSpPr>
          <p:nvPr>
            <p:ph type="body" idx="1"/>
          </p:nvPr>
        </p:nvSpPr>
        <p:spPr>
          <a:xfrm>
            <a:off x="366714" y="762000"/>
            <a:ext cx="8410575" cy="461625"/>
          </a:xfrm>
        </p:spPr>
        <p:txBody>
          <a:bodyPr/>
          <a:lstStyle/>
          <a:p>
            <a:r>
              <a:rPr lang="ru-RU" dirty="0" smtClean="0"/>
              <a:t>Требование №1</a:t>
            </a:r>
            <a:endParaRPr lang="ru-RU" dirty="0" smtClean="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wipe(down)">
                                      <p:cBhvr>
                                        <p:cTn id="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 проблемы масштабирования</a:t>
            </a:r>
            <a:endParaRPr lang="en-US" dirty="0"/>
          </a:p>
        </p:txBody>
      </p:sp>
      <p:sp>
        <p:nvSpPr>
          <p:cNvPr id="22531" name="Content Placeholder 4"/>
          <p:cNvSpPr>
            <a:spLocks noGrp="1"/>
          </p:cNvSpPr>
          <p:nvPr>
            <p:ph sz="quarter" idx="11"/>
          </p:nvPr>
        </p:nvSpPr>
        <p:spPr>
          <a:xfrm>
            <a:off x="457200" y="1524000"/>
            <a:ext cx="8320089" cy="4051299"/>
          </a:xfrm>
        </p:spPr>
        <p:txBody>
          <a:bodyPr/>
          <a:lstStyle/>
          <a:p>
            <a:pPr marL="457200" indent="-457200">
              <a:buFont typeface="+mj-lt"/>
              <a:buAutoNum type="arabicPeriod" startAt="2"/>
            </a:pPr>
            <a:r>
              <a:rPr lang="ru-RU" dirty="0" smtClean="0"/>
              <a:t>Успешная распределенная система должна эффективно управлять ресурсами разных узлов:</a:t>
            </a:r>
          </a:p>
          <a:p>
            <a:pPr marL="971550" lvl="1" indent="-457200"/>
            <a:r>
              <a:rPr lang="ru-RU" dirty="0" smtClean="0"/>
              <a:t>Процессорной мощностью</a:t>
            </a:r>
            <a:endParaRPr lang="en-US" dirty="0" smtClean="0"/>
          </a:p>
          <a:p>
            <a:pPr marL="971550" lvl="1" indent="-457200"/>
            <a:r>
              <a:rPr lang="ru-RU" dirty="0" smtClean="0"/>
              <a:t>Оперативной памятью</a:t>
            </a:r>
            <a:endParaRPr lang="en-US" dirty="0" smtClean="0"/>
          </a:p>
          <a:p>
            <a:pPr marL="971550" lvl="1" indent="-457200"/>
            <a:r>
              <a:rPr lang="ru-RU" dirty="0" smtClean="0"/>
              <a:t>Местом на жестких дисках</a:t>
            </a:r>
            <a:endParaRPr lang="en-US" dirty="0" smtClean="0"/>
          </a:p>
          <a:p>
            <a:pPr marL="971550" lvl="1" indent="-457200"/>
            <a:r>
              <a:rPr lang="ru-RU" dirty="0" smtClean="0"/>
              <a:t>Сетевая пропускная способность</a:t>
            </a:r>
            <a:endParaRPr lang="en-US" dirty="0" smtClean="0"/>
          </a:p>
          <a:p>
            <a:pPr>
              <a:buNone/>
            </a:pPr>
            <a:r>
              <a:rPr lang="ru-RU" dirty="0" smtClean="0"/>
              <a:t>   Н</a:t>
            </a:r>
            <a:r>
              <a:rPr lang="en-US" dirty="0" err="1" smtClean="0"/>
              <a:t>adoop</a:t>
            </a:r>
            <a:r>
              <a:rPr lang="en-US" dirty="0" smtClean="0"/>
              <a:t> </a:t>
            </a:r>
            <a:r>
              <a:rPr lang="ru-RU" dirty="0" smtClean="0"/>
              <a:t>не только может поддерживать работу кластера как единого целого</a:t>
            </a:r>
            <a:r>
              <a:rPr lang="en-US" dirty="0" smtClean="0"/>
              <a:t>, </a:t>
            </a:r>
            <a:r>
              <a:rPr lang="ru-RU" dirty="0" smtClean="0"/>
              <a:t>но и выделяет при этом максимум ресурсов основным вычислениям.</a:t>
            </a:r>
          </a:p>
        </p:txBody>
      </p:sp>
      <p:sp>
        <p:nvSpPr>
          <p:cNvPr id="7" name="Text Placeholder 6"/>
          <p:cNvSpPr>
            <a:spLocks noGrp="1"/>
          </p:cNvSpPr>
          <p:nvPr>
            <p:ph type="body" idx="1"/>
          </p:nvPr>
        </p:nvSpPr>
        <p:spPr>
          <a:xfrm>
            <a:off x="366714" y="762000"/>
            <a:ext cx="8410575" cy="461625"/>
          </a:xfrm>
        </p:spPr>
        <p:txBody>
          <a:bodyPr/>
          <a:lstStyle/>
          <a:p>
            <a:r>
              <a:rPr lang="ru-RU" dirty="0" smtClean="0"/>
              <a:t>Требование №2</a:t>
            </a:r>
            <a:endParaRPr lang="ru-RU" dirty="0" smtClean="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Effect transition="in" filter="wipe(down)">
                                      <p:cBhvr>
                                        <p:cTn id="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 проблемы масштабирования</a:t>
            </a:r>
            <a:endParaRPr lang="en-US" dirty="0"/>
          </a:p>
        </p:txBody>
      </p:sp>
      <p:sp>
        <p:nvSpPr>
          <p:cNvPr id="22531" name="Content Placeholder 4"/>
          <p:cNvSpPr>
            <a:spLocks noGrp="1"/>
          </p:cNvSpPr>
          <p:nvPr>
            <p:ph sz="quarter" idx="11"/>
          </p:nvPr>
        </p:nvSpPr>
        <p:spPr>
          <a:xfrm>
            <a:off x="457200" y="1524000"/>
            <a:ext cx="8320089" cy="4051299"/>
          </a:xfrm>
        </p:spPr>
        <p:txBody>
          <a:bodyPr/>
          <a:lstStyle/>
          <a:p>
            <a:pPr marL="457200" indent="-457200">
              <a:buFont typeface="+mj-lt"/>
              <a:buAutoNum type="arabicPeriod" startAt="3"/>
            </a:pPr>
            <a:r>
              <a:rPr lang="ru-RU" dirty="0" smtClean="0"/>
              <a:t>Система должна обеспечивать эффективную синхронизацию между узлами</a:t>
            </a:r>
            <a:r>
              <a:rPr lang="ru-RU" dirty="0" smtClean="0"/>
              <a:t> </a:t>
            </a:r>
            <a:r>
              <a:rPr lang="ru-RU" dirty="0" smtClean="0"/>
              <a:t>и поддерживая вычислительный процесс даже в случае сбоя. </a:t>
            </a:r>
          </a:p>
          <a:p>
            <a:pPr marL="971550" lvl="1" indent="-457200"/>
            <a:endParaRPr lang="ru-RU" dirty="0" smtClean="0"/>
          </a:p>
          <a:p>
            <a:pPr marL="971550" lvl="1" indent="-457200"/>
            <a:endParaRPr lang="ru-RU" dirty="0" smtClean="0"/>
          </a:p>
          <a:p>
            <a:pPr marL="457200" indent="-457200">
              <a:buNone/>
            </a:pPr>
            <a:r>
              <a:rPr lang="en-US" dirty="0" smtClean="0"/>
              <a:t>Hadoop </a:t>
            </a:r>
            <a:r>
              <a:rPr lang="ru-RU" dirty="0" smtClean="0"/>
              <a:t>спроектирован так, что </a:t>
            </a:r>
            <a:r>
              <a:rPr lang="ru-RU" dirty="0" smtClean="0"/>
              <a:t>п</a:t>
            </a:r>
            <a:r>
              <a:rPr lang="ru-RU" dirty="0" smtClean="0"/>
              <a:t>ри  отказе одного из </a:t>
            </a:r>
            <a:r>
              <a:rPr lang="en-US" dirty="0" smtClean="0"/>
              <a:t>N </a:t>
            </a:r>
            <a:r>
              <a:rPr lang="ru-RU" dirty="0" smtClean="0"/>
              <a:t>узлов – потеря производительности составляет около 1</a:t>
            </a:r>
            <a:r>
              <a:rPr lang="en-US" dirty="0" smtClean="0"/>
              <a:t>/N </a:t>
            </a:r>
            <a:r>
              <a:rPr lang="ru-RU" dirty="0" smtClean="0"/>
              <a:t>%, а работа потерянного узла автоматически перезапускается наиболее оптимальным образом</a:t>
            </a:r>
          </a:p>
        </p:txBody>
      </p:sp>
      <p:sp>
        <p:nvSpPr>
          <p:cNvPr id="7" name="Text Placeholder 6"/>
          <p:cNvSpPr>
            <a:spLocks noGrp="1"/>
          </p:cNvSpPr>
          <p:nvPr>
            <p:ph type="body" idx="1"/>
          </p:nvPr>
        </p:nvSpPr>
        <p:spPr>
          <a:xfrm>
            <a:off x="366714" y="762000"/>
            <a:ext cx="8410575" cy="461625"/>
          </a:xfrm>
        </p:spPr>
        <p:txBody>
          <a:bodyPr/>
          <a:lstStyle/>
          <a:p>
            <a:r>
              <a:rPr lang="ru-RU" dirty="0" smtClean="0"/>
              <a:t>Требование №3</a:t>
            </a:r>
            <a:endParaRPr lang="ru-RU" dirty="0" smtClean="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wipe(down)">
                                      <p:cBhvr>
                                        <p:cTn id="7"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gray">
          <a:xfrm>
            <a:off x="366713" y="5964238"/>
            <a:ext cx="2652970" cy="153888"/>
          </a:xfrm>
          <a:prstGeom prst="rect">
            <a:avLst/>
          </a:prstGeom>
          <a:noFill/>
        </p:spPr>
        <p:txBody>
          <a:bodyPr wrap="none" lIns="0" tIns="0" rIns="0" bIns="0" rtlCol="0">
            <a:spAutoFit/>
          </a:bodyPr>
          <a:lstStyle/>
          <a:p>
            <a:r>
              <a:rPr lang="en-US" sz="1000" dirty="0" smtClean="0">
                <a:solidFill>
                  <a:schemeClr val="bg2"/>
                </a:solidFill>
              </a:rPr>
              <a:t>Source: </a:t>
            </a:r>
            <a:r>
              <a:rPr lang="en-US" sz="1000" dirty="0" smtClean="0">
                <a:solidFill>
                  <a:schemeClr val="bg2"/>
                </a:solidFill>
              </a:rPr>
              <a:t>201</a:t>
            </a:r>
            <a:r>
              <a:rPr lang="ru-RU" sz="1000" dirty="0" smtClean="0">
                <a:solidFill>
                  <a:schemeClr val="bg2"/>
                </a:solidFill>
              </a:rPr>
              <a:t>1</a:t>
            </a:r>
            <a:r>
              <a:rPr lang="en-US" sz="1000" dirty="0" smtClean="0">
                <a:solidFill>
                  <a:schemeClr val="bg2"/>
                </a:solidFill>
              </a:rPr>
              <a:t> </a:t>
            </a:r>
            <a:r>
              <a:rPr lang="en-US" sz="1000" dirty="0" smtClean="0">
                <a:solidFill>
                  <a:schemeClr val="bg2"/>
                </a:solidFill>
              </a:rPr>
              <a:t>IDC Digital Universe Study</a:t>
            </a:r>
            <a:endParaRPr lang="en-US" sz="1000" dirty="0">
              <a:solidFill>
                <a:schemeClr val="bg2"/>
              </a:solidFill>
            </a:endParaRPr>
          </a:p>
        </p:txBody>
      </p:sp>
      <p:sp>
        <p:nvSpPr>
          <p:cNvPr id="5" name="TextBox 4"/>
          <p:cNvSpPr txBox="1"/>
          <p:nvPr/>
        </p:nvSpPr>
        <p:spPr bwMode="gray">
          <a:xfrm>
            <a:off x="90647" y="2104039"/>
            <a:ext cx="8962710" cy="2037481"/>
          </a:xfrm>
          <a:prstGeom prst="rect">
            <a:avLst/>
          </a:prstGeom>
          <a:noFill/>
        </p:spPr>
        <p:txBody>
          <a:bodyPr wrap="none" rtlCol="0">
            <a:spAutoFit/>
          </a:bodyPr>
          <a:lstStyle/>
          <a:p>
            <a:pPr algn="ctr">
              <a:lnSpc>
                <a:spcPct val="80000"/>
              </a:lnSpc>
            </a:pPr>
            <a:r>
              <a:rPr lang="ru-RU" sz="3200" dirty="0" smtClean="0">
                <a:solidFill>
                  <a:srgbClr val="FFFFFF"/>
                </a:solidFill>
              </a:rPr>
              <a:t>В ЭТОМ ДЕСЯТИЛЕТИИ</a:t>
            </a:r>
          </a:p>
          <a:p>
            <a:pPr algn="ctr">
              <a:lnSpc>
                <a:spcPct val="80000"/>
              </a:lnSpc>
            </a:pPr>
            <a:r>
              <a:rPr lang="ru-RU" sz="3200" dirty="0" smtClean="0">
                <a:solidFill>
                  <a:srgbClr val="FFFFFF"/>
                </a:solidFill>
              </a:rPr>
              <a:t>ЦИФРОВАЯ ВСЕЛЕННАЯ</a:t>
            </a:r>
            <a:endParaRPr lang="en-US" sz="3200" dirty="0" smtClean="0">
              <a:solidFill>
                <a:srgbClr val="FFFFFF"/>
              </a:solidFill>
            </a:endParaRPr>
          </a:p>
          <a:p>
            <a:pPr algn="ctr">
              <a:lnSpc>
                <a:spcPct val="80000"/>
              </a:lnSpc>
            </a:pPr>
            <a:r>
              <a:rPr lang="ru-RU" sz="6600" dirty="0" smtClean="0">
                <a:solidFill>
                  <a:srgbClr val="FFFFFF"/>
                </a:solidFill>
              </a:rPr>
              <a:t>ВЫРАСТЕТ В</a:t>
            </a:r>
            <a:r>
              <a:rPr lang="en-US" sz="6600" dirty="0" smtClean="0">
                <a:solidFill>
                  <a:srgbClr val="FFFFFF"/>
                </a:solidFill>
              </a:rPr>
              <a:t> </a:t>
            </a:r>
            <a:r>
              <a:rPr lang="ru-RU" sz="6600" dirty="0" smtClean="0">
                <a:solidFill>
                  <a:srgbClr val="FFFFFF"/>
                </a:solidFill>
              </a:rPr>
              <a:t>50</a:t>
            </a:r>
            <a:r>
              <a:rPr lang="ru-RU" sz="6600" dirty="0" smtClean="0">
                <a:solidFill>
                  <a:srgbClr val="FFFFFF"/>
                </a:solidFill>
              </a:rPr>
              <a:t> </a:t>
            </a:r>
            <a:r>
              <a:rPr lang="ru-RU" sz="6600" dirty="0" smtClean="0">
                <a:solidFill>
                  <a:srgbClr val="FFFFFF"/>
                </a:solidFill>
              </a:rPr>
              <a:t>РАЗ</a:t>
            </a:r>
            <a:endParaRPr lang="en-US" sz="6600" dirty="0" smtClean="0">
              <a:solidFill>
                <a:srgbClr val="FFFFFF"/>
              </a:solidFill>
            </a:endParaRPr>
          </a:p>
          <a:p>
            <a:pPr lvl="0" algn="ctr">
              <a:lnSpc>
                <a:spcPct val="80000"/>
              </a:lnSpc>
            </a:pPr>
            <a:r>
              <a:rPr lang="ru-RU" sz="2800" dirty="0" smtClean="0">
                <a:solidFill>
                  <a:srgbClr val="FFFFFF"/>
                </a:solidFill>
              </a:rPr>
              <a:t>ОТ </a:t>
            </a:r>
            <a:r>
              <a:rPr lang="en-US" sz="2800" dirty="0" smtClean="0">
                <a:solidFill>
                  <a:srgbClr val="FFFFFF"/>
                </a:solidFill>
              </a:rPr>
              <a:t>0.9 </a:t>
            </a:r>
            <a:r>
              <a:rPr lang="ru-RU" sz="2800" dirty="0" smtClean="0">
                <a:solidFill>
                  <a:srgbClr val="FFFFFF"/>
                </a:solidFill>
              </a:rPr>
              <a:t>ДО </a:t>
            </a:r>
            <a:r>
              <a:rPr lang="ru-RU" sz="2800" dirty="0" smtClean="0">
                <a:solidFill>
                  <a:srgbClr val="FFFFFF"/>
                </a:solidFill>
              </a:rPr>
              <a:t>44</a:t>
            </a:r>
            <a:r>
              <a:rPr lang="en-US" sz="2800" dirty="0" smtClean="0">
                <a:solidFill>
                  <a:srgbClr val="FFFFFF"/>
                </a:solidFill>
              </a:rPr>
              <a:t> </a:t>
            </a:r>
            <a:r>
              <a:rPr lang="ru-RU" sz="2800" dirty="0" smtClean="0">
                <a:solidFill>
                  <a:srgbClr val="FFFFFF"/>
                </a:solidFill>
              </a:rPr>
              <a:t>ЗЕТАБАЙТ</a:t>
            </a:r>
            <a:endParaRPr lang="en-US" sz="2800" dirty="0">
              <a:solidFill>
                <a:srgbClr val="FFFFFF"/>
              </a:solidFill>
            </a:endParaRPr>
          </a:p>
        </p:txBody>
      </p:sp>
    </p:spTree>
    <p:extLst>
      <p:ext uri="{BB962C8B-B14F-4D97-AF65-F5344CB8AC3E}">
        <p14:creationId xmlns="" xmlns:p14="http://schemas.microsoft.com/office/powerpoint/2010/main" val="3982569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75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Архитектура </a:t>
            </a:r>
            <a:r>
              <a:rPr lang="en-US" dirty="0" smtClean="0"/>
              <a:t>Hadoop</a:t>
            </a:r>
            <a:endParaRPr lang="en-US" dirty="0"/>
          </a:p>
        </p:txBody>
      </p:sp>
      <p:sp>
        <p:nvSpPr>
          <p:cNvPr id="3" name="Рисунок 2"/>
          <p:cNvSpPr>
            <a:spLocks noGrp="1"/>
          </p:cNvSpPr>
          <p:nvPr>
            <p:ph type="pic" idx="10"/>
          </p:nvPr>
        </p:nvSpPr>
        <p:spPr/>
      </p:sp>
      <p:sp>
        <p:nvSpPr>
          <p:cNvPr id="4" name="Содержимое 3"/>
          <p:cNvSpPr>
            <a:spLocks noGrp="1"/>
          </p:cNvSpPr>
          <p:nvPr>
            <p:ph sz="quarter" idx="11"/>
          </p:nvPr>
        </p:nvSpPr>
        <p:spPr/>
        <p:txBody>
          <a:bodyPr/>
          <a:lstStyle/>
          <a:p>
            <a:pPr>
              <a:buNone/>
            </a:pPr>
            <a:r>
              <a:rPr lang="ru-RU" sz="1800" dirty="0" smtClean="0"/>
              <a:t>•</a:t>
            </a:r>
            <a:r>
              <a:rPr lang="ru-RU" sz="1800" dirty="0" smtClean="0"/>
              <a:t>	</a:t>
            </a:r>
            <a:r>
              <a:rPr lang="en-US" sz="1800" dirty="0" smtClean="0"/>
              <a:t>HDFS - Hadoop </a:t>
            </a:r>
            <a:r>
              <a:rPr lang="en-US" sz="1800" dirty="0" smtClean="0"/>
              <a:t>Distributed File System</a:t>
            </a:r>
          </a:p>
          <a:p>
            <a:pPr>
              <a:buNone/>
            </a:pPr>
            <a:r>
              <a:rPr lang="ru-RU" sz="1800" dirty="0" smtClean="0"/>
              <a:t>•	</a:t>
            </a:r>
            <a:r>
              <a:rPr lang="en-US" sz="1800" dirty="0" smtClean="0"/>
              <a:t>Hive</a:t>
            </a:r>
            <a:r>
              <a:rPr lang="ru-RU" sz="1800" dirty="0" smtClean="0"/>
              <a:t> – язык запросов к данным в распределенном хранилище данных на базе </a:t>
            </a:r>
            <a:r>
              <a:rPr lang="en-US" sz="1800" dirty="0" smtClean="0"/>
              <a:t>HDFS</a:t>
            </a:r>
          </a:p>
          <a:p>
            <a:pPr>
              <a:buNone/>
            </a:pPr>
            <a:r>
              <a:rPr lang="ru-RU" sz="1800" dirty="0" smtClean="0"/>
              <a:t>•	</a:t>
            </a:r>
            <a:r>
              <a:rPr lang="en-US" sz="1800" dirty="0" smtClean="0"/>
              <a:t>Pig</a:t>
            </a:r>
            <a:r>
              <a:rPr lang="ru-RU" sz="1800" dirty="0" smtClean="0"/>
              <a:t> – язык параллельной обработки данных в среде </a:t>
            </a:r>
            <a:r>
              <a:rPr lang="en-US" sz="1800" dirty="0" err="1" smtClean="0"/>
              <a:t>MapReduce</a:t>
            </a:r>
            <a:endParaRPr lang="en-US" sz="1800" dirty="0" smtClean="0"/>
          </a:p>
          <a:p>
            <a:pPr>
              <a:buNone/>
            </a:pPr>
            <a:r>
              <a:rPr lang="ru-RU" sz="1800" dirty="0" smtClean="0"/>
              <a:t>•	</a:t>
            </a:r>
            <a:r>
              <a:rPr lang="en-US" sz="1800" dirty="0" err="1" smtClean="0"/>
              <a:t>Hbase</a:t>
            </a:r>
            <a:r>
              <a:rPr lang="ru-RU" sz="1800" dirty="0" smtClean="0"/>
              <a:t> – база данных </a:t>
            </a:r>
            <a:r>
              <a:rPr lang="en-US" sz="1800" dirty="0" smtClean="0"/>
              <a:t>Hadoop</a:t>
            </a:r>
            <a:r>
              <a:rPr lang="ru-RU" sz="1800" dirty="0" smtClean="0"/>
              <a:t> с линейной и распределенной </a:t>
            </a:r>
            <a:r>
              <a:rPr lang="ru-RU" sz="1800" dirty="0" smtClean="0"/>
              <a:t>масштабируемостью</a:t>
            </a:r>
            <a:endParaRPr lang="en-US" sz="1800" dirty="0" smtClean="0"/>
          </a:p>
          <a:p>
            <a:pPr>
              <a:buNone/>
            </a:pPr>
            <a:r>
              <a:rPr lang="ru-RU" sz="1800" dirty="0" smtClean="0"/>
              <a:t>•	</a:t>
            </a:r>
            <a:r>
              <a:rPr lang="en-US" sz="1800" dirty="0" smtClean="0"/>
              <a:t>Zookeeper</a:t>
            </a:r>
            <a:r>
              <a:rPr lang="ru-RU" sz="1800" dirty="0" smtClean="0"/>
              <a:t> – высоконадежный сервис централизованной координации распределенного выполнения заданий</a:t>
            </a:r>
            <a:endParaRPr lang="en-US" sz="1800" dirty="0" smtClean="0"/>
          </a:p>
          <a:p>
            <a:endParaRPr lang="en-US" sz="1800" dirty="0"/>
          </a:p>
        </p:txBody>
      </p:sp>
      <p:sp>
        <p:nvSpPr>
          <p:cNvPr id="5" name="Текст 4"/>
          <p:cNvSpPr>
            <a:spLocks noGrp="1"/>
          </p:cNvSpPr>
          <p:nvPr>
            <p:ph type="body" idx="1"/>
          </p:nvPr>
        </p:nvSpPr>
        <p:spPr/>
        <p:txBody>
          <a:bodyPr/>
          <a:lstStyle/>
          <a:p>
            <a:r>
              <a:rPr lang="ru-RU" dirty="0" smtClean="0"/>
              <a:t>Технология </a:t>
            </a:r>
            <a:r>
              <a:rPr lang="ru-RU" dirty="0" smtClean="0"/>
              <a:t>и ее преимущества</a:t>
            </a:r>
            <a:endParaRPr lang="en-US" dirty="0" smtClean="0"/>
          </a:p>
          <a:p>
            <a:endParaRPr lang="en-US" dirty="0"/>
          </a:p>
        </p:txBody>
      </p:sp>
      <p:pic>
        <p:nvPicPr>
          <p:cNvPr id="6" name="Picture 2" descr="PreviewScreenSnapz001.png"/>
          <p:cNvPicPr>
            <a:picLocks noChangeAspect="1"/>
          </p:cNvPicPr>
          <p:nvPr/>
        </p:nvPicPr>
        <p:blipFill>
          <a:blip r:embed="rId2" cstate="screen"/>
          <a:stretch>
            <a:fillRect/>
          </a:stretch>
        </p:blipFill>
        <p:spPr bwMode="gray">
          <a:xfrm>
            <a:off x="533400" y="1828800"/>
            <a:ext cx="1828800" cy="36576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en-US" dirty="0" smtClean="0"/>
              <a:t>Hadoop</a:t>
            </a:r>
            <a:r>
              <a:rPr lang="ru-RU" dirty="0" smtClean="0"/>
              <a:t> на </a:t>
            </a:r>
            <a:r>
              <a:rPr lang="en-US" dirty="0" smtClean="0"/>
              <a:t>EMC </a:t>
            </a:r>
            <a:r>
              <a:rPr lang="en-US" dirty="0" smtClean="0"/>
              <a:t>Greenplum</a:t>
            </a:r>
            <a:endParaRPr lang="en-US" dirty="0"/>
          </a:p>
        </p:txBody>
      </p:sp>
      <p:sp>
        <p:nvSpPr>
          <p:cNvPr id="22531" name="Content Placeholder 4"/>
          <p:cNvSpPr>
            <a:spLocks noGrp="1"/>
          </p:cNvSpPr>
          <p:nvPr>
            <p:ph sz="quarter" idx="11"/>
          </p:nvPr>
        </p:nvSpPr>
        <p:spPr>
          <a:xfrm>
            <a:off x="2514600" y="1435101"/>
            <a:ext cx="6477000" cy="4051299"/>
          </a:xfrm>
        </p:spPr>
        <p:txBody>
          <a:bodyPr/>
          <a:lstStyle/>
          <a:p>
            <a:r>
              <a:rPr lang="en-US" dirty="0" smtClean="0">
                <a:solidFill>
                  <a:srgbClr val="333333"/>
                </a:solidFill>
                <a:latin typeface="arial"/>
              </a:rPr>
              <a:t>Open Source </a:t>
            </a:r>
            <a:r>
              <a:rPr lang="ru-RU" dirty="0" smtClean="0">
                <a:solidFill>
                  <a:srgbClr val="333333"/>
                </a:solidFill>
                <a:latin typeface="arial"/>
              </a:rPr>
              <a:t>разработка</a:t>
            </a:r>
            <a:endParaRPr lang="en-US" dirty="0" smtClean="0">
              <a:solidFill>
                <a:srgbClr val="333333"/>
              </a:solidFill>
              <a:latin typeface="arial"/>
            </a:endParaRPr>
          </a:p>
          <a:p>
            <a:r>
              <a:rPr lang="ru-RU" dirty="0" smtClean="0">
                <a:solidFill>
                  <a:srgbClr val="333333"/>
                </a:solidFill>
                <a:latin typeface="arial"/>
              </a:rPr>
              <a:t>Масштабная распределенная инфраструктура для пакетной обработки</a:t>
            </a:r>
            <a:r>
              <a:rPr lang="en-US" dirty="0" smtClean="0">
                <a:solidFill>
                  <a:srgbClr val="333333"/>
                </a:solidFill>
                <a:latin typeface="arial"/>
              </a:rPr>
              <a:t>. </a:t>
            </a:r>
            <a:endParaRPr lang="ru-RU" dirty="0" smtClean="0">
              <a:solidFill>
                <a:srgbClr val="333333"/>
              </a:solidFill>
              <a:latin typeface="arial"/>
            </a:endParaRPr>
          </a:p>
          <a:p>
            <a:r>
              <a:rPr lang="ru-RU" dirty="0" smtClean="0">
                <a:solidFill>
                  <a:srgbClr val="333333"/>
                </a:solidFill>
                <a:latin typeface="arial"/>
              </a:rPr>
              <a:t>Масштабируемость от десятков до сотен и тысяч узлов</a:t>
            </a:r>
          </a:p>
          <a:p>
            <a:r>
              <a:rPr lang="ru-RU" dirty="0" smtClean="0">
                <a:solidFill>
                  <a:srgbClr val="333333"/>
                </a:solidFill>
                <a:latin typeface="arial"/>
              </a:rPr>
              <a:t>Эффективное распараллеливание работы с Большими Данными</a:t>
            </a:r>
            <a:endParaRPr lang="en-US" dirty="0" smtClean="0">
              <a:solidFill>
                <a:srgbClr val="333333"/>
              </a:solidFill>
              <a:latin typeface="arial"/>
            </a:endParaRPr>
          </a:p>
          <a:p>
            <a:r>
              <a:rPr lang="en-US" dirty="0" smtClean="0">
                <a:solidFill>
                  <a:srgbClr val="333333"/>
                </a:solidFill>
                <a:latin typeface="arial"/>
                <a:hlinkClick r:id="rId3"/>
              </a:rPr>
              <a:t>http://greenplum.org</a:t>
            </a:r>
            <a:r>
              <a:rPr lang="en-US" dirty="0" smtClean="0">
                <a:solidFill>
                  <a:srgbClr val="333333"/>
                </a:solidFill>
                <a:latin typeface="arial"/>
              </a:rPr>
              <a:t> </a:t>
            </a:r>
            <a:endParaRPr lang="en-US" dirty="0"/>
          </a:p>
        </p:txBody>
      </p:sp>
      <p:sp>
        <p:nvSpPr>
          <p:cNvPr id="7" name="Text Placeholder 6"/>
          <p:cNvSpPr>
            <a:spLocks noGrp="1"/>
          </p:cNvSpPr>
          <p:nvPr>
            <p:ph type="body" idx="1"/>
          </p:nvPr>
        </p:nvSpPr>
        <p:spPr>
          <a:xfrm>
            <a:off x="381000" y="838200"/>
            <a:ext cx="8763000" cy="461625"/>
          </a:xfrm>
        </p:spPr>
        <p:txBody>
          <a:bodyPr/>
          <a:lstStyle/>
          <a:p>
            <a:r>
              <a:rPr lang="ru-RU" dirty="0" smtClean="0"/>
              <a:t>П</a:t>
            </a:r>
            <a:r>
              <a:rPr lang="ru-RU" dirty="0" smtClean="0"/>
              <a:t>латформа для параллельной обработки Больших Данных</a:t>
            </a:r>
            <a:endParaRPr lang="en-US" dirty="0"/>
          </a:p>
        </p:txBody>
      </p:sp>
      <p:pic>
        <p:nvPicPr>
          <p:cNvPr id="21508" name="Picture 2" descr="PreviewScreenSnapz001.png"/>
          <p:cNvPicPr>
            <a:picLocks noChangeAspect="1"/>
          </p:cNvPicPr>
          <p:nvPr/>
        </p:nvPicPr>
        <p:blipFill>
          <a:blip r:embed="rId4" cstate="screen"/>
          <a:stretch>
            <a:fillRect/>
          </a:stretch>
        </p:blipFill>
        <p:spPr bwMode="gray">
          <a:xfrm>
            <a:off x="366713" y="1828800"/>
            <a:ext cx="1828800" cy="3657600"/>
          </a:xfrm>
          <a:prstGeom prst="rect">
            <a:avLst/>
          </a:prstGeom>
          <a:noFill/>
          <a:ln>
            <a:noFill/>
          </a:ln>
        </p:spPr>
      </p:pic>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a:xfrm>
            <a:off x="366714" y="0"/>
            <a:ext cx="8410575" cy="920751"/>
          </a:xfrm>
        </p:spPr>
        <p:txBody>
          <a:bodyPr/>
          <a:lstStyle/>
          <a:p>
            <a:r>
              <a:rPr lang="en-US" dirty="0" smtClean="0"/>
              <a:t>Greenplum</a:t>
            </a:r>
            <a:r>
              <a:rPr lang="ru-RU" dirty="0" smtClean="0"/>
              <a:t> – </a:t>
            </a:r>
            <a:r>
              <a:rPr lang="ru-RU" dirty="0" smtClean="0"/>
              <a:t>это гибкость и выбор</a:t>
            </a:r>
            <a:endParaRPr lang="en-US" dirty="0"/>
          </a:p>
        </p:txBody>
      </p:sp>
      <p:sp>
        <p:nvSpPr>
          <p:cNvPr id="15" name="Content Placeholder 12"/>
          <p:cNvSpPr txBox="1">
            <a:spLocks/>
          </p:cNvSpPr>
          <p:nvPr/>
        </p:nvSpPr>
        <p:spPr bwMode="gray">
          <a:xfrm>
            <a:off x="1634043" y="1585913"/>
            <a:ext cx="2695498" cy="407055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buFont typeface="Arial" pitchFamily="34" charset="0"/>
              <a:buNone/>
              <a:tabLst>
                <a:tab pos="404813" algn="l"/>
              </a:tabLst>
            </a:pPr>
            <a:r>
              <a:rPr lang="ru-RU" sz="1800" b="1" dirty="0" smtClean="0">
                <a:solidFill>
                  <a:schemeClr val="tx2"/>
                </a:solidFill>
                <a:latin typeface="Verdana" pitchFamily="34" charset="0"/>
                <a:cs typeface="MetaNormalLF-Roman"/>
              </a:rPr>
              <a:t>Программно аппаратный комплекс </a:t>
            </a:r>
            <a:r>
              <a:rPr lang="en-US" sz="1800" b="1" dirty="0" smtClean="0">
                <a:solidFill>
                  <a:schemeClr val="tx2"/>
                </a:solidFill>
                <a:latin typeface="Verdana" pitchFamily="34" charset="0"/>
                <a:cs typeface="MetaNormalLF-Roman"/>
              </a:rPr>
              <a:t>Greenplum</a:t>
            </a:r>
            <a:endParaRPr lang="en-US" sz="1800" b="1" dirty="0" smtClean="0">
              <a:solidFill>
                <a:schemeClr val="tx2"/>
              </a:solidFill>
              <a:latin typeface="Verdana" pitchFamily="34" charset="0"/>
              <a:cs typeface="MetaNormalLF-Roman"/>
            </a:endParaRPr>
          </a:p>
          <a:p>
            <a:pPr>
              <a:spcBef>
                <a:spcPts val="900"/>
              </a:spcBef>
              <a:buFont typeface="Wingdings" pitchFamily="35" charset="2"/>
              <a:buChar char=""/>
              <a:tabLst>
                <a:tab pos="404813" algn="l"/>
              </a:tabLst>
            </a:pPr>
            <a:r>
              <a:rPr lang="ru-RU" sz="1800" dirty="0" smtClean="0">
                <a:solidFill>
                  <a:schemeClr val="bg2"/>
                </a:solidFill>
                <a:latin typeface="Verdana" pitchFamily="34" charset="0"/>
                <a:cs typeface="MetaNormalLF-Roman"/>
              </a:rPr>
              <a:t>Наращивается инкрементами по ¼</a:t>
            </a:r>
            <a:r>
              <a:rPr lang="en-US" sz="1800" dirty="0" smtClean="0">
                <a:solidFill>
                  <a:schemeClr val="bg2"/>
                </a:solidFill>
                <a:latin typeface="Verdana" pitchFamily="34" charset="0"/>
                <a:cs typeface="MetaNormalLF-Roman"/>
              </a:rPr>
              <a:t> </a:t>
            </a:r>
            <a:r>
              <a:rPr lang="ru-RU" sz="1800" dirty="0" smtClean="0">
                <a:solidFill>
                  <a:schemeClr val="bg2"/>
                </a:solidFill>
                <a:latin typeface="Verdana" pitchFamily="34" charset="0"/>
                <a:cs typeface="MetaNormalLF-Roman"/>
              </a:rPr>
              <a:t>шкафа</a:t>
            </a:r>
            <a:endParaRPr lang="en-US" sz="1800" dirty="0" smtClean="0">
              <a:solidFill>
                <a:schemeClr val="bg2"/>
              </a:solidFill>
              <a:latin typeface="Verdana" pitchFamily="34" charset="0"/>
              <a:cs typeface="MetaNormalLF-Roman"/>
            </a:endParaRPr>
          </a:p>
          <a:p>
            <a:pPr>
              <a:spcBef>
                <a:spcPts val="900"/>
              </a:spcBef>
              <a:buFont typeface="Wingdings" pitchFamily="35" charset="2"/>
              <a:buChar char=""/>
              <a:tabLst>
                <a:tab pos="404813" algn="l"/>
              </a:tabLst>
            </a:pPr>
            <a:r>
              <a:rPr lang="ru-RU" sz="1800" dirty="0" smtClean="0">
                <a:solidFill>
                  <a:schemeClr val="bg2"/>
                </a:solidFill>
                <a:latin typeface="Verdana" pitchFamily="34" charset="0"/>
                <a:cs typeface="MetaNormalLF-Roman"/>
              </a:rPr>
              <a:t>Готовые функциональные модули</a:t>
            </a:r>
            <a:endParaRPr lang="en-US" sz="1800" dirty="0" smtClean="0">
              <a:solidFill>
                <a:schemeClr val="bg2"/>
              </a:solidFill>
              <a:latin typeface="Verdana" pitchFamily="34" charset="0"/>
              <a:cs typeface="MetaNormalLF-Roman"/>
            </a:endParaRPr>
          </a:p>
          <a:p>
            <a:pPr>
              <a:spcBef>
                <a:spcPts val="900"/>
              </a:spcBef>
              <a:buFont typeface="Wingdings" pitchFamily="35" charset="2"/>
              <a:buChar char=""/>
              <a:tabLst>
                <a:tab pos="404813" algn="l"/>
              </a:tabLst>
            </a:pPr>
            <a:r>
              <a:rPr lang="ru-RU" sz="1800" dirty="0" smtClean="0">
                <a:solidFill>
                  <a:schemeClr val="bg2"/>
                </a:solidFill>
                <a:latin typeface="Verdana" pitchFamily="34" charset="0"/>
                <a:cs typeface="MetaNormalLF-Roman"/>
              </a:rPr>
              <a:t>Быстрое развертывание</a:t>
            </a:r>
            <a:endParaRPr lang="en-US" sz="1600" dirty="0">
              <a:solidFill>
                <a:schemeClr val="bg2"/>
              </a:solidFill>
              <a:latin typeface="Verdana" pitchFamily="34" charset="0"/>
              <a:cs typeface="MetaNormalLF-Roman"/>
            </a:endParaRPr>
          </a:p>
        </p:txBody>
      </p:sp>
      <p:sp>
        <p:nvSpPr>
          <p:cNvPr id="16" name="Content Placeholder 12"/>
          <p:cNvSpPr txBox="1">
            <a:spLocks/>
          </p:cNvSpPr>
          <p:nvPr/>
        </p:nvSpPr>
        <p:spPr bwMode="gray">
          <a:xfrm>
            <a:off x="4687215" y="1585913"/>
            <a:ext cx="3053170" cy="407055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indent="0">
              <a:spcBef>
                <a:spcPts val="900"/>
              </a:spcBef>
              <a:buClr>
                <a:srgbClr val="2C95DD"/>
              </a:buClr>
              <a:buFont typeface="Arial" pitchFamily="34" charset="0"/>
              <a:buNone/>
              <a:tabLst>
                <a:tab pos="404813" algn="l"/>
              </a:tabLst>
              <a:defRPr b="1">
                <a:solidFill>
                  <a:schemeClr val="bg2"/>
                </a:solidFill>
                <a:latin typeface="MetaNormalLF-Roman"/>
                <a:cs typeface="MetaNormalLF-Roman"/>
              </a:defRPr>
            </a:lvl1pPr>
            <a:lvl2pPr marL="742950" indent="-285750">
              <a:spcBef>
                <a:spcPct val="20000"/>
              </a:spcBef>
              <a:buClr>
                <a:srgbClr val="2C95DD"/>
              </a:buClr>
              <a:buFont typeface="Arial" pitchFamily="34" charset="0"/>
              <a:buChar char="–"/>
              <a:defRPr sz="2400">
                <a:latin typeface="MetaNormalLF-Roman" pitchFamily="34" charset="0"/>
              </a:defRPr>
            </a:lvl2pPr>
            <a:lvl3pPr marL="1143000" indent="-228600">
              <a:spcBef>
                <a:spcPct val="20000"/>
              </a:spcBef>
              <a:buClr>
                <a:srgbClr val="2C95DD"/>
              </a:buClr>
              <a:buFont typeface="Arial" pitchFamily="34" charset="0"/>
              <a:buChar char="•"/>
              <a:defRPr sz="2000">
                <a:latin typeface="MetaNormalLF-Roman" pitchFamily="34" charset="0"/>
              </a:defRPr>
            </a:lvl3pPr>
            <a:lvl4pPr marL="1600200" indent="-228600">
              <a:spcBef>
                <a:spcPct val="20000"/>
              </a:spcBef>
              <a:buClr>
                <a:srgbClr val="2C95DD"/>
              </a:buClr>
              <a:buFont typeface="Arial" pitchFamily="34" charset="0"/>
              <a:buChar char="–"/>
              <a:defRPr>
                <a:latin typeface="MetaNormalLF-Roman" pitchFamily="34" charset="0"/>
              </a:defRPr>
            </a:lvl4pPr>
            <a:lvl5pPr marL="2057400" indent="-228600">
              <a:spcBef>
                <a:spcPct val="20000"/>
              </a:spcBef>
              <a:buClr>
                <a:srgbClr val="2C95DD"/>
              </a:buClr>
              <a:buFont typeface="Arial" pitchFamily="34" charset="0"/>
              <a:buChar char="»"/>
              <a:defRPr>
                <a:latin typeface="MetaNormalLF-Roman"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smtClean="0">
                <a:solidFill>
                  <a:schemeClr val="tx2"/>
                </a:solidFill>
                <a:latin typeface="Verdana" pitchFamily="34" charset="0"/>
              </a:rPr>
              <a:t>Программные версии </a:t>
            </a:r>
            <a:r>
              <a:rPr lang="en-US" dirty="0" smtClean="0">
                <a:solidFill>
                  <a:schemeClr val="tx2"/>
                </a:solidFill>
                <a:latin typeface="Verdana" pitchFamily="34" charset="0"/>
              </a:rPr>
              <a:t>Greenplum</a:t>
            </a:r>
            <a:endParaRPr lang="en-US" dirty="0">
              <a:solidFill>
                <a:schemeClr val="tx2"/>
              </a:solidFill>
              <a:latin typeface="Verdana" pitchFamily="34" charset="0"/>
            </a:endParaRPr>
          </a:p>
          <a:p>
            <a:pPr marL="171450" indent="-171450">
              <a:buFont typeface="Arial"/>
              <a:buChar char="•"/>
            </a:pPr>
            <a:r>
              <a:rPr lang="en-US" b="0" dirty="0">
                <a:latin typeface="Verdana" pitchFamily="34" charset="0"/>
              </a:rPr>
              <a:t>Greenplum Database, </a:t>
            </a:r>
            <a:r>
              <a:rPr lang="en-US" b="0" dirty="0" smtClean="0">
                <a:latin typeface="Verdana" pitchFamily="34" charset="0"/>
              </a:rPr>
              <a:t>Hadoop</a:t>
            </a:r>
            <a:r>
              <a:rPr lang="ru-RU" b="0" dirty="0" smtClean="0">
                <a:latin typeface="Verdana" pitchFamily="34" charset="0"/>
              </a:rPr>
              <a:t> и </a:t>
            </a:r>
            <a:r>
              <a:rPr lang="en-US" b="0" dirty="0" smtClean="0">
                <a:latin typeface="Verdana" pitchFamily="34" charset="0"/>
              </a:rPr>
              <a:t>Chorus </a:t>
            </a:r>
            <a:r>
              <a:rPr lang="ru-RU" b="0" dirty="0" smtClean="0">
                <a:latin typeface="Verdana" pitchFamily="34" charset="0"/>
              </a:rPr>
              <a:t>на Вашем оборудовании </a:t>
            </a:r>
            <a:r>
              <a:rPr lang="en-US" b="0" dirty="0" smtClean="0">
                <a:latin typeface="Verdana" pitchFamily="34" charset="0"/>
              </a:rPr>
              <a:t>x86</a:t>
            </a:r>
            <a:r>
              <a:rPr lang="ru-RU" b="0" dirty="0" smtClean="0">
                <a:latin typeface="Verdana" pitchFamily="34" charset="0"/>
              </a:rPr>
              <a:t> архитектуры</a:t>
            </a:r>
            <a:endParaRPr lang="en-US" b="0" dirty="0">
              <a:latin typeface="Verdana" pitchFamily="34" charset="0"/>
            </a:endParaRPr>
          </a:p>
          <a:p>
            <a:pPr marL="171450" indent="-171450">
              <a:buFont typeface="Arial"/>
              <a:buChar char="•"/>
            </a:pPr>
            <a:r>
              <a:rPr lang="ru-RU" b="0" dirty="0" smtClean="0">
                <a:latin typeface="Verdana" pitchFamily="34" charset="0"/>
              </a:rPr>
              <a:t>Не лицензируется на тестовые окружения</a:t>
            </a:r>
          </a:p>
          <a:p>
            <a:pPr marL="171450" indent="-171450">
              <a:buFont typeface="Arial"/>
              <a:buChar char="•"/>
            </a:pPr>
            <a:r>
              <a:rPr lang="ru-RU" b="0" dirty="0" smtClean="0">
                <a:latin typeface="Verdana" pitchFamily="34" charset="0"/>
              </a:rPr>
              <a:t>Возможность приобретения лицензии  или подписки</a:t>
            </a:r>
          </a:p>
          <a:p>
            <a:pPr marL="171450" indent="-171450">
              <a:buFont typeface="Arial"/>
              <a:buChar char="•"/>
            </a:pPr>
            <a:endParaRPr lang="en-US" b="0" dirty="0">
              <a:latin typeface="Verdana" pitchFamily="34" charset="0"/>
            </a:endParaRPr>
          </a:p>
        </p:txBody>
      </p:sp>
      <p:cxnSp>
        <p:nvCxnSpPr>
          <p:cNvPr id="20" name="Straight Connector 19"/>
          <p:cNvCxnSpPr/>
          <p:nvPr/>
        </p:nvCxnSpPr>
        <p:spPr bwMode="gray">
          <a:xfrm>
            <a:off x="4456786" y="1585384"/>
            <a:ext cx="0" cy="322618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7" descr="DW_Greenplum_product.png"/>
          <p:cNvPicPr>
            <a:picLocks noChangeAspect="1"/>
          </p:cNvPicPr>
          <p:nvPr/>
        </p:nvPicPr>
        <p:blipFill>
          <a:blip r:embed="rId3" cstate="screen"/>
          <a:stretch>
            <a:fillRect/>
          </a:stretch>
        </p:blipFill>
        <p:spPr bwMode="gray">
          <a:xfrm>
            <a:off x="408358" y="1585913"/>
            <a:ext cx="1037755" cy="3163888"/>
          </a:xfrm>
          <a:prstGeom prst="rect">
            <a:avLst/>
          </a:prstGeom>
          <a:noFill/>
          <a:ln>
            <a:noFill/>
          </a:ln>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Boxshot-PPT-DB.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07833" y="2362200"/>
            <a:ext cx="855167" cy="996455"/>
          </a:xfrm>
          <a:prstGeom prst="rect">
            <a:avLst/>
          </a:prstGeom>
        </p:spPr>
      </p:pic>
      <p:pic>
        <p:nvPicPr>
          <p:cNvPr id="17" name="Picture 16" descr="Boxshot-PPT-H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07833" y="3584473"/>
            <a:ext cx="855167" cy="996455"/>
          </a:xfrm>
          <a:prstGeom prst="rect">
            <a:avLst/>
          </a:prstGeom>
        </p:spPr>
      </p:pic>
    </p:spTree>
    <p:extLst>
      <p:ext uri="{BB962C8B-B14F-4D97-AF65-F5344CB8AC3E}">
        <p14:creationId xmlns="" xmlns:p14="http://schemas.microsoft.com/office/powerpoint/2010/main" val="2459729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Старые процессы </a:t>
            </a:r>
            <a:r>
              <a:rPr lang="ru-RU" dirty="0" err="1" smtClean="0"/>
              <a:t>бизнес-аналитики</a:t>
            </a:r>
            <a:endParaRPr lang="en-US" dirty="0"/>
          </a:p>
        </p:txBody>
      </p:sp>
      <p:sp>
        <p:nvSpPr>
          <p:cNvPr id="19" name="Rectangle 18"/>
          <p:cNvSpPr/>
          <p:nvPr/>
        </p:nvSpPr>
        <p:spPr>
          <a:xfrm>
            <a:off x="366714" y="1828800"/>
            <a:ext cx="6635700" cy="914400"/>
          </a:xfrm>
          <a:prstGeom prst="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bg2"/>
                </a:solidFill>
              </a:rPr>
              <a:t>Административные преграды</a:t>
            </a:r>
            <a:endParaRPr lang="en-US" sz="2800" dirty="0">
              <a:solidFill>
                <a:schemeClr val="bg2"/>
              </a:solidFill>
            </a:endParaRPr>
          </a:p>
        </p:txBody>
      </p:sp>
      <p:sp>
        <p:nvSpPr>
          <p:cNvPr id="21" name="Rectangle 20"/>
          <p:cNvSpPr/>
          <p:nvPr/>
        </p:nvSpPr>
        <p:spPr>
          <a:xfrm>
            <a:off x="366714" y="4050949"/>
            <a:ext cx="6635700" cy="914400"/>
          </a:xfrm>
          <a:prstGeom prst="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bg2"/>
                </a:solidFill>
              </a:rPr>
              <a:t>Без </a:t>
            </a:r>
            <a:r>
              <a:rPr lang="ru-RU" sz="2800" dirty="0" err="1" smtClean="0">
                <a:solidFill>
                  <a:schemeClr val="bg2"/>
                </a:solidFill>
              </a:rPr>
              <a:t>коллаборации</a:t>
            </a:r>
            <a:endParaRPr lang="en-US" sz="2800" dirty="0">
              <a:solidFill>
                <a:schemeClr val="bg2"/>
              </a:solidFill>
            </a:endParaRPr>
          </a:p>
        </p:txBody>
      </p:sp>
      <p:sp>
        <p:nvSpPr>
          <p:cNvPr id="22" name="Rectangle 21"/>
          <p:cNvSpPr/>
          <p:nvPr/>
        </p:nvSpPr>
        <p:spPr>
          <a:xfrm>
            <a:off x="2141589" y="2930880"/>
            <a:ext cx="6635700" cy="914400"/>
          </a:xfrm>
          <a:prstGeom prst="rect">
            <a:avLst/>
          </a:prstGeom>
          <a:gradFill flip="none" rotWithShape="1">
            <a:gsLst>
              <a:gs pos="0">
                <a:schemeClr val="bg1"/>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800" dirty="0" smtClean="0">
                <a:solidFill>
                  <a:schemeClr val="bg2"/>
                </a:solidFill>
              </a:rPr>
              <a:t>Реактивный стиль работы</a:t>
            </a:r>
            <a:endParaRPr lang="en-US" sz="2800" dirty="0">
              <a:solidFill>
                <a:schemeClr val="bg2"/>
              </a:solidFill>
            </a:endParaRPr>
          </a:p>
        </p:txBody>
      </p:sp>
      <p:pic>
        <p:nvPicPr>
          <p:cNvPr id="23" name="Picture 22"/>
          <p:cNvPicPr>
            <a:picLocks noChangeAspect="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saturation sat="0"/>
                    </a14:imgEffect>
                  </a14:imgLayer>
                </a14:imgProps>
              </a:ext>
            </a:extLst>
          </a:blip>
          <a:srcRect/>
          <a:stretch/>
        </p:blipFill>
        <p:spPr>
          <a:xfrm flipH="1">
            <a:off x="6042726" y="1890744"/>
            <a:ext cx="2330731" cy="797992"/>
          </a:xfrm>
          <a:prstGeom prst="rect">
            <a:avLst/>
          </a:prstGeom>
        </p:spPr>
      </p:pic>
      <p:pic>
        <p:nvPicPr>
          <p:cNvPr id="24" name="Picture 23"/>
          <p:cNvPicPr>
            <a:picLocks noChangeAspect="1"/>
          </p:cNvPicPr>
          <p:nvPr/>
        </p:nvPicPr>
        <p:blipFill>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tretch>
            <a:fillRect/>
          </a:stretch>
        </p:blipFill>
        <p:spPr>
          <a:xfrm>
            <a:off x="6331179" y="3958976"/>
            <a:ext cx="1938039" cy="1263348"/>
          </a:xfrm>
          <a:prstGeom prst="rect">
            <a:avLst/>
          </a:prstGeom>
        </p:spPr>
      </p:pic>
      <p:pic>
        <p:nvPicPr>
          <p:cNvPr id="25" name="Picture 24"/>
          <p:cNvPicPr>
            <a:picLocks noChangeAspect="1"/>
          </p:cNvPicPr>
          <p:nvPr/>
        </p:nvPicPr>
        <p:blipFill>
          <a:blip r:embed="rId7" cstate="screen">
            <a:grayscl/>
          </a:blip>
          <a:stretch>
            <a:fillRect/>
          </a:stretch>
        </p:blipFill>
        <p:spPr>
          <a:xfrm>
            <a:off x="1494117" y="2936900"/>
            <a:ext cx="1225177" cy="888254"/>
          </a:xfrm>
          <a:prstGeom prst="rect">
            <a:avLst/>
          </a:prstGeom>
          <a:effectLst>
            <a:glow rad="38100">
              <a:schemeClr val="bg2">
                <a:lumMod val="20000"/>
                <a:lumOff val="80000"/>
                <a:alpha val="75000"/>
              </a:schemeClr>
            </a:glow>
          </a:effectLst>
        </p:spPr>
      </p:pic>
    </p:spTree>
    <p:extLst>
      <p:ext uri="{BB962C8B-B14F-4D97-AF65-F5344CB8AC3E}">
        <p14:creationId xmlns:p14="http://schemas.microsoft.com/office/powerpoint/2010/main" xmlns="" val="21765437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Что если </a:t>
            </a:r>
            <a:r>
              <a:rPr lang="ru-RU" dirty="0" err="1" smtClean="0"/>
              <a:t>коллаборация</a:t>
            </a:r>
            <a:r>
              <a:rPr lang="ru-RU" dirty="0" smtClean="0"/>
              <a:t> аналитиков станет подобна </a:t>
            </a:r>
            <a:r>
              <a:rPr lang="en-US" dirty="0" err="1" smtClean="0"/>
              <a:t>Facebook</a:t>
            </a:r>
            <a:r>
              <a:rPr lang="en-US" dirty="0" smtClean="0"/>
              <a:t>?</a:t>
            </a:r>
            <a:endParaRPr lang="en-US" dirty="0"/>
          </a:p>
        </p:txBody>
      </p:sp>
      <p:sp>
        <p:nvSpPr>
          <p:cNvPr id="10" name="TextBox 9"/>
          <p:cNvSpPr txBox="1"/>
          <p:nvPr/>
        </p:nvSpPr>
        <p:spPr>
          <a:xfrm>
            <a:off x="609600" y="3450719"/>
            <a:ext cx="8153400" cy="507831"/>
          </a:xfrm>
          <a:prstGeom prst="rect">
            <a:avLst/>
          </a:prstGeom>
          <a:noFill/>
        </p:spPr>
        <p:txBody>
          <a:bodyPr wrap="square" rtlCol="0">
            <a:spAutoFit/>
          </a:bodyPr>
          <a:lstStyle/>
          <a:p>
            <a:pPr algn="ctr"/>
            <a:r>
              <a:rPr lang="en-US" sz="2700" dirty="0" smtClean="0">
                <a:solidFill>
                  <a:schemeClr val="bg2"/>
                </a:solidFill>
              </a:rPr>
              <a:t>800,000,000 </a:t>
            </a:r>
            <a:r>
              <a:rPr lang="ru-RU" sz="2700" dirty="0" smtClean="0">
                <a:solidFill>
                  <a:schemeClr val="bg2"/>
                </a:solidFill>
              </a:rPr>
              <a:t>активных пользователей</a:t>
            </a:r>
            <a:endParaRPr lang="en-US" sz="2700" dirty="0">
              <a:solidFill>
                <a:schemeClr val="bg2"/>
              </a:solidFill>
            </a:endParaRPr>
          </a:p>
        </p:txBody>
      </p:sp>
      <p:pic>
        <p:nvPicPr>
          <p:cNvPr id="11" name="Picture 10"/>
          <p:cNvPicPr>
            <a:picLocks noChangeAspect="1"/>
          </p:cNvPicPr>
          <p:nvPr/>
        </p:nvPicPr>
        <p:blipFill>
          <a:blip r:embed="rId3" cstate="screen"/>
          <a:stretch>
            <a:fillRect/>
          </a:stretch>
        </p:blipFill>
        <p:spPr>
          <a:xfrm>
            <a:off x="3031876" y="1802128"/>
            <a:ext cx="3446961" cy="1662273"/>
          </a:xfrm>
          <a:prstGeom prst="rect">
            <a:avLst/>
          </a:prstGeom>
          <a:effectLst/>
        </p:spPr>
      </p:pic>
      <p:sp>
        <p:nvSpPr>
          <p:cNvPr id="12" name="TextBox 11"/>
          <p:cNvSpPr txBox="1"/>
          <p:nvPr/>
        </p:nvSpPr>
        <p:spPr>
          <a:xfrm>
            <a:off x="838200" y="3998149"/>
            <a:ext cx="7835199" cy="507831"/>
          </a:xfrm>
          <a:prstGeom prst="rect">
            <a:avLst/>
          </a:prstGeom>
          <a:noFill/>
        </p:spPr>
        <p:txBody>
          <a:bodyPr wrap="square" rtlCol="0">
            <a:spAutoFit/>
          </a:bodyPr>
          <a:lstStyle/>
          <a:p>
            <a:pPr algn="ctr"/>
            <a:r>
              <a:rPr lang="en-US" sz="2700" dirty="0">
                <a:solidFill>
                  <a:schemeClr val="bg2"/>
                </a:solidFill>
              </a:rPr>
              <a:t>9</a:t>
            </a:r>
            <a:r>
              <a:rPr lang="en-US" sz="2700" dirty="0" smtClean="0">
                <a:solidFill>
                  <a:schemeClr val="bg2"/>
                </a:solidFill>
              </a:rPr>
              <a:t>00,000,000 </a:t>
            </a:r>
            <a:r>
              <a:rPr lang="ru-RU" sz="2700" dirty="0" smtClean="0">
                <a:solidFill>
                  <a:schemeClr val="bg2"/>
                </a:solidFill>
              </a:rPr>
              <a:t>меняющихся объектов</a:t>
            </a:r>
            <a:endParaRPr lang="en-US" sz="2700" dirty="0">
              <a:solidFill>
                <a:schemeClr val="bg2"/>
              </a:solidFill>
            </a:endParaRPr>
          </a:p>
        </p:txBody>
      </p:sp>
      <p:sp>
        <p:nvSpPr>
          <p:cNvPr id="13" name="TextBox 12"/>
          <p:cNvSpPr txBox="1"/>
          <p:nvPr/>
        </p:nvSpPr>
        <p:spPr>
          <a:xfrm>
            <a:off x="1260679" y="4572000"/>
            <a:ext cx="6968921" cy="507831"/>
          </a:xfrm>
          <a:prstGeom prst="rect">
            <a:avLst/>
          </a:prstGeom>
          <a:noFill/>
        </p:spPr>
        <p:txBody>
          <a:bodyPr wrap="square" rtlCol="0">
            <a:spAutoFit/>
          </a:bodyPr>
          <a:lstStyle/>
          <a:p>
            <a:pPr algn="ctr"/>
            <a:r>
              <a:rPr lang="en-US" sz="2700" dirty="0" smtClean="0">
                <a:solidFill>
                  <a:schemeClr val="bg2"/>
                </a:solidFill>
              </a:rPr>
              <a:t>250,000,000 </a:t>
            </a:r>
            <a:r>
              <a:rPr lang="ru-RU" sz="2700" dirty="0" smtClean="0">
                <a:solidFill>
                  <a:schemeClr val="bg2"/>
                </a:solidFill>
              </a:rPr>
              <a:t>новых снимков в день</a:t>
            </a:r>
            <a:endParaRPr lang="en-US" sz="2700" dirty="0">
              <a:solidFill>
                <a:schemeClr val="bg2"/>
              </a:solidFill>
            </a:endParaRPr>
          </a:p>
        </p:txBody>
      </p:sp>
    </p:spTree>
    <p:extLst>
      <p:ext uri="{BB962C8B-B14F-4D97-AF65-F5344CB8AC3E}">
        <p14:creationId xmlns:p14="http://schemas.microsoft.com/office/powerpoint/2010/main" xmlns="" val="13516562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Новые процессы аналитики</a:t>
            </a:r>
            <a:endParaRPr lang="en-US" dirty="0"/>
          </a:p>
        </p:txBody>
      </p:sp>
      <p:sp>
        <p:nvSpPr>
          <p:cNvPr id="17" name="Rectangle 16"/>
          <p:cNvSpPr/>
          <p:nvPr/>
        </p:nvSpPr>
        <p:spPr>
          <a:xfrm>
            <a:off x="1411047" y="2880434"/>
            <a:ext cx="7343151" cy="914400"/>
          </a:xfrm>
          <a:prstGeom prst="rect">
            <a:avLst/>
          </a:prstGeom>
          <a:gradFill flip="none" rotWithShape="1">
            <a:gsLst>
              <a:gs pos="0">
                <a:schemeClr val="bg1"/>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800" dirty="0" smtClean="0">
                <a:solidFill>
                  <a:srgbClr val="3892D0"/>
                </a:solidFill>
              </a:rPr>
              <a:t>Гибкость и изменяемость</a:t>
            </a:r>
            <a:endParaRPr lang="en-US" sz="2800" dirty="0">
              <a:solidFill>
                <a:srgbClr val="3892D0"/>
              </a:solidFill>
            </a:endParaRPr>
          </a:p>
        </p:txBody>
      </p:sp>
      <p:grpSp>
        <p:nvGrpSpPr>
          <p:cNvPr id="2" name="Group 16"/>
          <p:cNvGrpSpPr/>
          <p:nvPr/>
        </p:nvGrpSpPr>
        <p:grpSpPr>
          <a:xfrm>
            <a:off x="401350" y="1534914"/>
            <a:ext cx="6635700" cy="1454960"/>
            <a:chOff x="366714" y="842963"/>
            <a:chExt cx="6635700" cy="1454960"/>
          </a:xfrm>
        </p:grpSpPr>
        <p:sp>
          <p:nvSpPr>
            <p:cNvPr id="19" name="Rectangle 18"/>
            <p:cNvSpPr/>
            <p:nvPr/>
          </p:nvSpPr>
          <p:spPr>
            <a:xfrm>
              <a:off x="366714" y="1105434"/>
              <a:ext cx="6635700" cy="914400"/>
            </a:xfrm>
            <a:prstGeom prst="rect">
              <a:avLst/>
            </a:prstGeom>
            <a:gradFill flip="none" rotWithShape="1">
              <a:gsLst>
                <a:gs pos="0">
                  <a:schemeClr val="tx2">
                    <a:lumMod val="20000"/>
                    <a:lumOff val="80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tx2"/>
                  </a:solidFill>
                </a:rPr>
                <a:t>Самообслуживание</a:t>
              </a:r>
              <a:endParaRPr lang="en-US" sz="2800" dirty="0">
                <a:solidFill>
                  <a:schemeClr val="tx2"/>
                </a:solidFill>
              </a:endParaRPr>
            </a:p>
          </p:txBody>
        </p:sp>
        <p:pic>
          <p:nvPicPr>
            <p:cNvPr id="20" name="Picture 1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4536642" y="842963"/>
              <a:ext cx="1454960" cy="1454960"/>
            </a:xfrm>
            <a:prstGeom prst="rect">
              <a:avLst/>
            </a:prstGeom>
            <a:ln>
              <a:noFill/>
            </a:ln>
            <a:effectLst/>
          </p:spPr>
        </p:pic>
      </p:grpSp>
      <p:sp>
        <p:nvSpPr>
          <p:cNvPr id="21" name="Rectangle 20"/>
          <p:cNvSpPr/>
          <p:nvPr/>
        </p:nvSpPr>
        <p:spPr>
          <a:xfrm>
            <a:off x="366713" y="4034709"/>
            <a:ext cx="7057014" cy="914400"/>
          </a:xfrm>
          <a:prstGeom prst="rect">
            <a:avLst/>
          </a:prstGeom>
          <a:gradFill flip="none" rotWithShape="1">
            <a:gsLst>
              <a:gs pos="0">
                <a:schemeClr val="tx2">
                  <a:lumMod val="20000"/>
                  <a:lumOff val="80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rgbClr val="3892D0"/>
                </a:solidFill>
              </a:rPr>
              <a:t>Прозрачная </a:t>
            </a:r>
            <a:r>
              <a:rPr lang="ru-RU" sz="2800" dirty="0" err="1" smtClean="0">
                <a:solidFill>
                  <a:srgbClr val="3892D0"/>
                </a:solidFill>
              </a:rPr>
              <a:t>коллаборация</a:t>
            </a:r>
            <a:endParaRPr lang="en-US" sz="2800" dirty="0">
              <a:solidFill>
                <a:srgbClr val="3892D0"/>
              </a:solidFill>
            </a:endParaRPr>
          </a:p>
        </p:txBody>
      </p:sp>
      <p:pic>
        <p:nvPicPr>
          <p:cNvPr id="22" name="Picture 21"/>
          <p:cNvPicPr>
            <a:picLocks noChangeAspect="1"/>
          </p:cNvPicPr>
          <p:nvPr/>
        </p:nvPicPr>
        <p:blipFill>
          <a:blip r:embed="rId4" cstate="screen">
            <a:clrChange>
              <a:clrFrom>
                <a:srgbClr val="FCFCFC"/>
              </a:clrFrom>
              <a:clrTo>
                <a:srgbClr val="FCFCFC">
                  <a:alpha val="0"/>
                </a:srgbClr>
              </a:clrTo>
            </a:clrChange>
            <a:extLst>
              <a:ext uri="{28A0092B-C50C-407E-A947-70E740481C1C}">
                <a14:useLocalDpi xmlns:a14="http://schemas.microsoft.com/office/drawing/2010/main" xmlns=""/>
              </a:ext>
            </a:extLst>
          </a:blip>
          <a:stretch>
            <a:fillRect/>
          </a:stretch>
        </p:blipFill>
        <p:spPr>
          <a:xfrm>
            <a:off x="2236678" y="2706515"/>
            <a:ext cx="1701445" cy="1276084"/>
          </a:xfrm>
          <a:prstGeom prst="rect">
            <a:avLst/>
          </a:prstGeom>
        </p:spPr>
      </p:pic>
      <p:pic>
        <p:nvPicPr>
          <p:cNvPr id="23" name="Picture 2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912739" y="3620277"/>
            <a:ext cx="2183364" cy="1637523"/>
          </a:xfrm>
          <a:prstGeom prst="rect">
            <a:avLst/>
          </a:prstGeom>
        </p:spPr>
      </p:pic>
    </p:spTree>
    <p:extLst>
      <p:ext uri="{BB962C8B-B14F-4D97-AF65-F5344CB8AC3E}">
        <p14:creationId xmlns:p14="http://schemas.microsoft.com/office/powerpoint/2010/main" xmlns="" val="22122088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Greenplum Chorus</a:t>
            </a:r>
            <a:endParaRPr lang="en-US" dirty="0"/>
          </a:p>
        </p:txBody>
      </p:sp>
      <p:pic>
        <p:nvPicPr>
          <p:cNvPr id="4" name="Picture 3" descr="Boxshot-PPT-CH.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1295400"/>
            <a:ext cx="2686887" cy="3130807"/>
          </a:xfrm>
          <a:prstGeom prst="rect">
            <a:avLst/>
          </a:prstGeom>
        </p:spPr>
      </p:pic>
      <p:sp>
        <p:nvSpPr>
          <p:cNvPr id="5" name="TextBox 4"/>
          <p:cNvSpPr txBox="1"/>
          <p:nvPr/>
        </p:nvSpPr>
        <p:spPr>
          <a:xfrm>
            <a:off x="685800" y="4727138"/>
            <a:ext cx="8077200" cy="1292662"/>
          </a:xfrm>
          <a:prstGeom prst="rect">
            <a:avLst/>
          </a:prstGeom>
          <a:noFill/>
        </p:spPr>
        <p:txBody>
          <a:bodyPr wrap="square" lIns="0" tIns="0" rIns="0" bIns="0" rtlCol="0">
            <a:spAutoFit/>
          </a:bodyPr>
          <a:lstStyle/>
          <a:p>
            <a:pPr algn="ctr"/>
            <a:r>
              <a:rPr lang="ru-RU" sz="2800" dirty="0" smtClean="0">
                <a:solidFill>
                  <a:schemeClr val="tx2"/>
                </a:solidFill>
                <a:latin typeface="Verdana" pitchFamily="34" charset="0"/>
                <a:ea typeface="+mj-ea"/>
                <a:cs typeface="+mj-cs"/>
              </a:rPr>
              <a:t>Среда для </a:t>
            </a:r>
            <a:r>
              <a:rPr lang="ru-RU" sz="2800" dirty="0" err="1" smtClean="0">
                <a:solidFill>
                  <a:schemeClr val="tx2"/>
                </a:solidFill>
                <a:latin typeface="Verdana" pitchFamily="34" charset="0"/>
                <a:ea typeface="+mj-ea"/>
                <a:cs typeface="+mj-cs"/>
              </a:rPr>
              <a:t>коллаборации</a:t>
            </a:r>
            <a:r>
              <a:rPr lang="ru-RU" sz="2800" dirty="0" smtClean="0">
                <a:solidFill>
                  <a:schemeClr val="tx2"/>
                </a:solidFill>
                <a:latin typeface="Verdana" pitchFamily="34" charset="0"/>
                <a:ea typeface="+mj-ea"/>
                <a:cs typeface="+mj-cs"/>
              </a:rPr>
              <a:t> аналитиков Больших </a:t>
            </a:r>
            <a:r>
              <a:rPr lang="ru-RU" sz="2800" dirty="0" smtClean="0">
                <a:solidFill>
                  <a:schemeClr val="tx2"/>
                </a:solidFill>
                <a:latin typeface="Verdana" pitchFamily="34" charset="0"/>
                <a:ea typeface="+mj-ea"/>
                <a:cs typeface="+mj-cs"/>
              </a:rPr>
              <a:t>Данных</a:t>
            </a:r>
            <a:endParaRPr lang="en-US" sz="2800" dirty="0" smtClean="0">
              <a:solidFill>
                <a:schemeClr val="tx2"/>
              </a:solidFill>
              <a:latin typeface="Verdana" pitchFamily="34" charset="0"/>
              <a:ea typeface="+mj-ea"/>
              <a:cs typeface="+mj-cs"/>
            </a:endParaRPr>
          </a:p>
          <a:p>
            <a:pPr algn="ctr"/>
            <a:r>
              <a:rPr lang="en-US" sz="2800" dirty="0" smtClean="0">
                <a:solidFill>
                  <a:schemeClr val="tx2"/>
                </a:solidFill>
                <a:latin typeface="Verdana" pitchFamily="34" charset="0"/>
                <a:ea typeface="+mj-ea"/>
                <a:cs typeface="+mj-cs"/>
                <a:hlinkClick r:id="rId4"/>
              </a:rPr>
              <a:t>http://openchorus.org</a:t>
            </a:r>
            <a:r>
              <a:rPr lang="en-US" sz="2800" dirty="0" smtClean="0">
                <a:solidFill>
                  <a:schemeClr val="tx2"/>
                </a:solidFill>
                <a:latin typeface="Verdana" pitchFamily="34" charset="0"/>
                <a:ea typeface="+mj-ea"/>
                <a:cs typeface="+mj-cs"/>
              </a:rPr>
              <a:t> </a:t>
            </a:r>
            <a:endParaRPr lang="en-US" sz="2800" dirty="0" smtClean="0">
              <a:solidFill>
                <a:schemeClr val="tx2"/>
              </a:solidFill>
              <a:latin typeface="Verdana" pitchFamily="34" charset="0"/>
              <a:ea typeface="+mj-ea"/>
              <a:cs typeface="+mj-cs"/>
            </a:endParaRPr>
          </a:p>
        </p:txBody>
      </p:sp>
    </p:spTree>
    <p:extLst>
      <p:ext uri="{BB962C8B-B14F-4D97-AF65-F5344CB8AC3E}">
        <p14:creationId xmlns:p14="http://schemas.microsoft.com/office/powerpoint/2010/main" xmlns="" val="11558303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0"/>
            <a:ext cx="8662986" cy="920751"/>
          </a:xfrm>
        </p:spPr>
        <p:txBody>
          <a:bodyPr/>
          <a:lstStyle/>
          <a:p>
            <a:r>
              <a:rPr lang="ru-RU" dirty="0" smtClean="0"/>
              <a:t>Организации должны измениться</a:t>
            </a:r>
            <a:endParaRPr lang="en-US" dirty="0"/>
          </a:p>
        </p:txBody>
      </p:sp>
      <p:pic>
        <p:nvPicPr>
          <p:cNvPr id="47" name="Picture 22" descr="avatars_female.png"/>
          <p:cNvPicPr>
            <a:picLocks/>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946668" y="2375333"/>
            <a:ext cx="797639" cy="70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23" descr="avatars_exec.png"/>
          <p:cNvPicPr>
            <a:picLocks/>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940789" y="1600200"/>
            <a:ext cx="809397" cy="710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TextBox 59"/>
          <p:cNvSpPr txBox="1"/>
          <p:nvPr/>
        </p:nvSpPr>
        <p:spPr>
          <a:xfrm>
            <a:off x="4862297" y="1622840"/>
            <a:ext cx="2749471" cy="369332"/>
          </a:xfrm>
          <a:prstGeom prst="rect">
            <a:avLst/>
          </a:prstGeom>
          <a:noFill/>
        </p:spPr>
        <p:txBody>
          <a:bodyPr wrap="none" rtlCol="0">
            <a:spAutoFit/>
          </a:bodyPr>
          <a:lstStyle/>
          <a:p>
            <a:r>
              <a:rPr lang="ru-RU" dirty="0" smtClean="0">
                <a:solidFill>
                  <a:schemeClr val="bg2"/>
                </a:solidFill>
              </a:rPr>
              <a:t>Бизнес-пользователь</a:t>
            </a:r>
            <a:endParaRPr lang="en-US" dirty="0">
              <a:solidFill>
                <a:schemeClr val="bg2"/>
              </a:solidFill>
            </a:endParaRPr>
          </a:p>
        </p:txBody>
      </p:sp>
      <p:grpSp>
        <p:nvGrpSpPr>
          <p:cNvPr id="3" name="Group 38"/>
          <p:cNvGrpSpPr/>
          <p:nvPr/>
        </p:nvGrpSpPr>
        <p:grpSpPr>
          <a:xfrm>
            <a:off x="1323159" y="3465089"/>
            <a:ext cx="2205265" cy="449761"/>
            <a:chOff x="3616841" y="1788562"/>
            <a:chExt cx="2205265" cy="449761"/>
          </a:xfrm>
        </p:grpSpPr>
        <p:pic>
          <p:nvPicPr>
            <p:cNvPr id="64" name="Picture 63"/>
            <p:cNvPicPr>
              <a:picLocks noChangeAspect="1"/>
            </p:cNvPicPr>
            <p:nvPr/>
          </p:nvPicPr>
          <p:blipFill>
            <a:blip r:embed="rId5" cstate="screen"/>
            <a:stretch>
              <a:fillRect/>
            </a:stretch>
          </p:blipFill>
          <p:spPr>
            <a:xfrm>
              <a:off x="3616841" y="1788562"/>
              <a:ext cx="449761" cy="449761"/>
            </a:xfrm>
            <a:prstGeom prst="rect">
              <a:avLst/>
            </a:prstGeom>
          </p:spPr>
        </p:pic>
        <p:pic>
          <p:nvPicPr>
            <p:cNvPr id="72" name="Picture 71"/>
            <p:cNvPicPr>
              <a:picLocks noChangeAspect="1"/>
            </p:cNvPicPr>
            <p:nvPr/>
          </p:nvPicPr>
          <p:blipFill>
            <a:blip r:embed="rId5" cstate="screen"/>
            <a:stretch>
              <a:fillRect/>
            </a:stretch>
          </p:blipFill>
          <p:spPr>
            <a:xfrm>
              <a:off x="3907147" y="1788562"/>
              <a:ext cx="449761" cy="449761"/>
            </a:xfrm>
            <a:prstGeom prst="rect">
              <a:avLst/>
            </a:prstGeom>
          </p:spPr>
        </p:pic>
        <p:pic>
          <p:nvPicPr>
            <p:cNvPr id="73" name="Picture 72"/>
            <p:cNvPicPr>
              <a:picLocks noChangeAspect="1"/>
            </p:cNvPicPr>
            <p:nvPr/>
          </p:nvPicPr>
          <p:blipFill>
            <a:blip r:embed="rId5" cstate="screen"/>
            <a:stretch>
              <a:fillRect/>
            </a:stretch>
          </p:blipFill>
          <p:spPr>
            <a:xfrm>
              <a:off x="4201364" y="1788562"/>
              <a:ext cx="449761" cy="449761"/>
            </a:xfrm>
            <a:prstGeom prst="rect">
              <a:avLst/>
            </a:prstGeom>
          </p:spPr>
        </p:pic>
        <p:pic>
          <p:nvPicPr>
            <p:cNvPr id="74" name="Picture 73"/>
            <p:cNvPicPr>
              <a:picLocks noChangeAspect="1"/>
            </p:cNvPicPr>
            <p:nvPr/>
          </p:nvPicPr>
          <p:blipFill>
            <a:blip r:embed="rId5" cstate="screen"/>
            <a:stretch>
              <a:fillRect/>
            </a:stretch>
          </p:blipFill>
          <p:spPr>
            <a:xfrm>
              <a:off x="4496310" y="1788562"/>
              <a:ext cx="449761" cy="449761"/>
            </a:xfrm>
            <a:prstGeom prst="rect">
              <a:avLst/>
            </a:prstGeom>
            <a:effectLst/>
          </p:spPr>
        </p:pic>
        <p:pic>
          <p:nvPicPr>
            <p:cNvPr id="75" name="Picture 74"/>
            <p:cNvPicPr>
              <a:picLocks noChangeAspect="1"/>
            </p:cNvPicPr>
            <p:nvPr/>
          </p:nvPicPr>
          <p:blipFill>
            <a:blip r:embed="rId5" cstate="screen"/>
            <a:stretch>
              <a:fillRect/>
            </a:stretch>
          </p:blipFill>
          <p:spPr>
            <a:xfrm>
              <a:off x="4793693" y="1788562"/>
              <a:ext cx="449761" cy="449761"/>
            </a:xfrm>
            <a:prstGeom prst="rect">
              <a:avLst/>
            </a:prstGeom>
          </p:spPr>
        </p:pic>
        <p:pic>
          <p:nvPicPr>
            <p:cNvPr id="76" name="Picture 75"/>
            <p:cNvPicPr>
              <a:picLocks noChangeAspect="1"/>
            </p:cNvPicPr>
            <p:nvPr/>
          </p:nvPicPr>
          <p:blipFill>
            <a:blip r:embed="rId5" cstate="screen"/>
            <a:stretch>
              <a:fillRect/>
            </a:stretch>
          </p:blipFill>
          <p:spPr>
            <a:xfrm>
              <a:off x="5078119" y="1788562"/>
              <a:ext cx="449761" cy="449761"/>
            </a:xfrm>
            <a:prstGeom prst="rect">
              <a:avLst/>
            </a:prstGeom>
          </p:spPr>
        </p:pic>
        <p:pic>
          <p:nvPicPr>
            <p:cNvPr id="77" name="Picture 76"/>
            <p:cNvPicPr>
              <a:picLocks noChangeAspect="1"/>
            </p:cNvPicPr>
            <p:nvPr/>
          </p:nvPicPr>
          <p:blipFill>
            <a:blip r:embed="rId5" cstate="screen"/>
            <a:stretch>
              <a:fillRect/>
            </a:stretch>
          </p:blipFill>
          <p:spPr>
            <a:xfrm>
              <a:off x="5372345" y="1788562"/>
              <a:ext cx="449761" cy="449761"/>
            </a:xfrm>
            <a:prstGeom prst="rect">
              <a:avLst/>
            </a:prstGeom>
          </p:spPr>
        </p:pic>
      </p:grpSp>
      <p:grpSp>
        <p:nvGrpSpPr>
          <p:cNvPr id="4" name="Group 46"/>
          <p:cNvGrpSpPr/>
          <p:nvPr/>
        </p:nvGrpSpPr>
        <p:grpSpPr>
          <a:xfrm>
            <a:off x="3347215" y="3465089"/>
            <a:ext cx="2205265" cy="449761"/>
            <a:chOff x="3616841" y="1788562"/>
            <a:chExt cx="2205265" cy="449761"/>
          </a:xfrm>
        </p:grpSpPr>
        <p:pic>
          <p:nvPicPr>
            <p:cNvPr id="79" name="Picture 78"/>
            <p:cNvPicPr>
              <a:picLocks noChangeAspect="1"/>
            </p:cNvPicPr>
            <p:nvPr/>
          </p:nvPicPr>
          <p:blipFill>
            <a:blip r:embed="rId5" cstate="screen"/>
            <a:stretch>
              <a:fillRect/>
            </a:stretch>
          </p:blipFill>
          <p:spPr>
            <a:xfrm>
              <a:off x="3616841" y="1788562"/>
              <a:ext cx="449761" cy="449761"/>
            </a:xfrm>
            <a:prstGeom prst="rect">
              <a:avLst/>
            </a:prstGeom>
          </p:spPr>
        </p:pic>
        <p:pic>
          <p:nvPicPr>
            <p:cNvPr id="80" name="Picture 79"/>
            <p:cNvPicPr>
              <a:picLocks noChangeAspect="1"/>
            </p:cNvPicPr>
            <p:nvPr/>
          </p:nvPicPr>
          <p:blipFill>
            <a:blip r:embed="rId5" cstate="screen"/>
            <a:stretch>
              <a:fillRect/>
            </a:stretch>
          </p:blipFill>
          <p:spPr>
            <a:xfrm>
              <a:off x="3907147" y="1788562"/>
              <a:ext cx="449761" cy="449761"/>
            </a:xfrm>
            <a:prstGeom prst="rect">
              <a:avLst/>
            </a:prstGeom>
          </p:spPr>
        </p:pic>
        <p:pic>
          <p:nvPicPr>
            <p:cNvPr id="81" name="Picture 80"/>
            <p:cNvPicPr>
              <a:picLocks noChangeAspect="1"/>
            </p:cNvPicPr>
            <p:nvPr/>
          </p:nvPicPr>
          <p:blipFill>
            <a:blip r:embed="rId5" cstate="screen"/>
            <a:stretch>
              <a:fillRect/>
            </a:stretch>
          </p:blipFill>
          <p:spPr>
            <a:xfrm>
              <a:off x="4201364" y="1788562"/>
              <a:ext cx="449761" cy="449761"/>
            </a:xfrm>
            <a:prstGeom prst="rect">
              <a:avLst/>
            </a:prstGeom>
          </p:spPr>
        </p:pic>
        <p:pic>
          <p:nvPicPr>
            <p:cNvPr id="82" name="Picture 81"/>
            <p:cNvPicPr>
              <a:picLocks noChangeAspect="1"/>
            </p:cNvPicPr>
            <p:nvPr/>
          </p:nvPicPr>
          <p:blipFill>
            <a:blip r:embed="rId5" cstate="screen"/>
            <a:stretch>
              <a:fillRect/>
            </a:stretch>
          </p:blipFill>
          <p:spPr>
            <a:xfrm>
              <a:off x="4496310" y="1788562"/>
              <a:ext cx="449761" cy="449761"/>
            </a:xfrm>
            <a:prstGeom prst="rect">
              <a:avLst/>
            </a:prstGeom>
            <a:effectLst/>
          </p:spPr>
        </p:pic>
        <p:pic>
          <p:nvPicPr>
            <p:cNvPr id="83" name="Picture 82"/>
            <p:cNvPicPr>
              <a:picLocks noChangeAspect="1"/>
            </p:cNvPicPr>
            <p:nvPr/>
          </p:nvPicPr>
          <p:blipFill>
            <a:blip r:embed="rId5" cstate="screen"/>
            <a:stretch>
              <a:fillRect/>
            </a:stretch>
          </p:blipFill>
          <p:spPr>
            <a:xfrm>
              <a:off x="4793693" y="1788562"/>
              <a:ext cx="449761" cy="449761"/>
            </a:xfrm>
            <a:prstGeom prst="rect">
              <a:avLst/>
            </a:prstGeom>
          </p:spPr>
        </p:pic>
        <p:pic>
          <p:nvPicPr>
            <p:cNvPr id="84" name="Picture 83"/>
            <p:cNvPicPr>
              <a:picLocks noChangeAspect="1"/>
            </p:cNvPicPr>
            <p:nvPr/>
          </p:nvPicPr>
          <p:blipFill>
            <a:blip r:embed="rId5" cstate="screen"/>
            <a:stretch>
              <a:fillRect/>
            </a:stretch>
          </p:blipFill>
          <p:spPr>
            <a:xfrm>
              <a:off x="5078119" y="1788562"/>
              <a:ext cx="449761" cy="449761"/>
            </a:xfrm>
            <a:prstGeom prst="rect">
              <a:avLst/>
            </a:prstGeom>
          </p:spPr>
        </p:pic>
        <p:pic>
          <p:nvPicPr>
            <p:cNvPr id="85" name="Picture 84"/>
            <p:cNvPicPr>
              <a:picLocks noChangeAspect="1"/>
            </p:cNvPicPr>
            <p:nvPr/>
          </p:nvPicPr>
          <p:blipFill>
            <a:blip r:embed="rId5" cstate="screen"/>
            <a:stretch>
              <a:fillRect/>
            </a:stretch>
          </p:blipFill>
          <p:spPr>
            <a:xfrm>
              <a:off x="5372345" y="1788562"/>
              <a:ext cx="449761" cy="449761"/>
            </a:xfrm>
            <a:prstGeom prst="rect">
              <a:avLst/>
            </a:prstGeom>
          </p:spPr>
        </p:pic>
      </p:grpSp>
      <p:sp>
        <p:nvSpPr>
          <p:cNvPr id="86" name="TextBox 85"/>
          <p:cNvSpPr txBox="1"/>
          <p:nvPr/>
        </p:nvSpPr>
        <p:spPr>
          <a:xfrm>
            <a:off x="1293308" y="3147774"/>
            <a:ext cx="1021433" cy="369332"/>
          </a:xfrm>
          <a:prstGeom prst="rect">
            <a:avLst/>
          </a:prstGeom>
          <a:noFill/>
        </p:spPr>
        <p:txBody>
          <a:bodyPr wrap="none" rtlCol="0">
            <a:spAutoFit/>
          </a:bodyPr>
          <a:lstStyle/>
          <a:p>
            <a:r>
              <a:rPr lang="ru-RU" dirty="0" smtClean="0">
                <a:solidFill>
                  <a:schemeClr val="bg2"/>
                </a:solidFill>
              </a:rPr>
              <a:t>Бизнес</a:t>
            </a:r>
            <a:endParaRPr lang="en-US" dirty="0" smtClean="0">
              <a:solidFill>
                <a:schemeClr val="bg2"/>
              </a:solidFill>
            </a:endParaRPr>
          </a:p>
        </p:txBody>
      </p:sp>
      <p:sp>
        <p:nvSpPr>
          <p:cNvPr id="87" name="TextBox 86"/>
          <p:cNvSpPr txBox="1"/>
          <p:nvPr/>
        </p:nvSpPr>
        <p:spPr>
          <a:xfrm>
            <a:off x="1293308" y="3876410"/>
            <a:ext cx="2105063" cy="369332"/>
          </a:xfrm>
          <a:prstGeom prst="rect">
            <a:avLst/>
          </a:prstGeom>
          <a:noFill/>
        </p:spPr>
        <p:txBody>
          <a:bodyPr wrap="none" rtlCol="0">
            <a:spAutoFit/>
          </a:bodyPr>
          <a:lstStyle/>
          <a:p>
            <a:r>
              <a:rPr lang="ru-RU" dirty="0" smtClean="0">
                <a:solidFill>
                  <a:schemeClr val="bg2"/>
                </a:solidFill>
              </a:rPr>
              <a:t>ИТ департамент</a:t>
            </a:r>
            <a:endParaRPr lang="en-US" dirty="0" smtClean="0">
              <a:solidFill>
                <a:schemeClr val="bg2"/>
              </a:solidFill>
            </a:endParaRPr>
          </a:p>
        </p:txBody>
      </p:sp>
      <p:sp>
        <p:nvSpPr>
          <p:cNvPr id="88" name="TextBox 87"/>
          <p:cNvSpPr txBox="1"/>
          <p:nvPr/>
        </p:nvSpPr>
        <p:spPr>
          <a:xfrm>
            <a:off x="4755449" y="4324643"/>
            <a:ext cx="2722220" cy="369332"/>
          </a:xfrm>
          <a:prstGeom prst="rect">
            <a:avLst/>
          </a:prstGeom>
          <a:noFill/>
        </p:spPr>
        <p:txBody>
          <a:bodyPr wrap="none" rtlCol="0">
            <a:spAutoFit/>
          </a:bodyPr>
          <a:lstStyle/>
          <a:p>
            <a:r>
              <a:rPr lang="ru-RU" dirty="0" smtClean="0">
                <a:solidFill>
                  <a:schemeClr val="bg2"/>
                </a:solidFill>
              </a:rPr>
              <a:t>Администратор СУБД</a:t>
            </a:r>
            <a:endParaRPr lang="en-US" dirty="0">
              <a:solidFill>
                <a:schemeClr val="bg2"/>
              </a:solidFill>
            </a:endParaRPr>
          </a:p>
        </p:txBody>
      </p:sp>
      <p:sp>
        <p:nvSpPr>
          <p:cNvPr id="89" name="TextBox 88"/>
          <p:cNvSpPr txBox="1"/>
          <p:nvPr/>
        </p:nvSpPr>
        <p:spPr>
          <a:xfrm>
            <a:off x="4752540" y="2383001"/>
            <a:ext cx="2236510" cy="369332"/>
          </a:xfrm>
          <a:prstGeom prst="rect">
            <a:avLst/>
          </a:prstGeom>
          <a:noFill/>
        </p:spPr>
        <p:txBody>
          <a:bodyPr wrap="none" rtlCol="0">
            <a:spAutoFit/>
          </a:bodyPr>
          <a:lstStyle/>
          <a:p>
            <a:r>
              <a:rPr lang="ru-RU" dirty="0" smtClean="0">
                <a:solidFill>
                  <a:schemeClr val="bg2"/>
                </a:solidFill>
              </a:rPr>
              <a:t>Бизнес-аналитик</a:t>
            </a:r>
            <a:endParaRPr lang="en-US" dirty="0">
              <a:solidFill>
                <a:schemeClr val="bg2"/>
              </a:solidFill>
            </a:endParaRPr>
          </a:p>
        </p:txBody>
      </p:sp>
      <p:pic>
        <p:nvPicPr>
          <p:cNvPr id="90" name="Picture 89" descr="avatars_male.png"/>
          <p:cNvPicPr>
            <a:picLocks/>
          </p:cNvPicPr>
          <p:nvPr/>
        </p:nvPicPr>
        <p:blipFill rotWithShape="1">
          <a:blip r:embed="rId6" cstate="screen">
            <a:extLst>
              <a:ext uri="{28A0092B-C50C-407E-A947-70E740481C1C}">
                <a14:useLocalDpi xmlns:a14="http://schemas.microsoft.com/office/drawing/2010/main" xmlns=""/>
              </a:ext>
            </a:extLst>
          </a:blip>
          <a:srcRect/>
          <a:stretch/>
        </p:blipFill>
        <p:spPr bwMode="auto">
          <a:xfrm>
            <a:off x="3938621" y="4281366"/>
            <a:ext cx="813732" cy="705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63"/>
          <p:cNvGrpSpPr/>
          <p:nvPr/>
        </p:nvGrpSpPr>
        <p:grpSpPr>
          <a:xfrm>
            <a:off x="5371271" y="3465089"/>
            <a:ext cx="2205265" cy="449761"/>
            <a:chOff x="3616841" y="1788562"/>
            <a:chExt cx="2205265" cy="449761"/>
          </a:xfrm>
        </p:grpSpPr>
        <p:pic>
          <p:nvPicPr>
            <p:cNvPr id="92" name="Picture 91"/>
            <p:cNvPicPr>
              <a:picLocks noChangeAspect="1"/>
            </p:cNvPicPr>
            <p:nvPr/>
          </p:nvPicPr>
          <p:blipFill>
            <a:blip r:embed="rId5" cstate="screen"/>
            <a:stretch>
              <a:fillRect/>
            </a:stretch>
          </p:blipFill>
          <p:spPr>
            <a:xfrm>
              <a:off x="3616841" y="1788562"/>
              <a:ext cx="449761" cy="449761"/>
            </a:xfrm>
            <a:prstGeom prst="rect">
              <a:avLst/>
            </a:prstGeom>
          </p:spPr>
        </p:pic>
        <p:pic>
          <p:nvPicPr>
            <p:cNvPr id="93" name="Picture 92"/>
            <p:cNvPicPr>
              <a:picLocks noChangeAspect="1"/>
            </p:cNvPicPr>
            <p:nvPr/>
          </p:nvPicPr>
          <p:blipFill>
            <a:blip r:embed="rId5" cstate="screen"/>
            <a:stretch>
              <a:fillRect/>
            </a:stretch>
          </p:blipFill>
          <p:spPr>
            <a:xfrm>
              <a:off x="3907147" y="1788562"/>
              <a:ext cx="449761" cy="449761"/>
            </a:xfrm>
            <a:prstGeom prst="rect">
              <a:avLst/>
            </a:prstGeom>
          </p:spPr>
        </p:pic>
        <p:pic>
          <p:nvPicPr>
            <p:cNvPr id="94" name="Picture 93"/>
            <p:cNvPicPr>
              <a:picLocks noChangeAspect="1"/>
            </p:cNvPicPr>
            <p:nvPr/>
          </p:nvPicPr>
          <p:blipFill>
            <a:blip r:embed="rId5" cstate="screen"/>
            <a:stretch>
              <a:fillRect/>
            </a:stretch>
          </p:blipFill>
          <p:spPr>
            <a:xfrm>
              <a:off x="4201364" y="1788562"/>
              <a:ext cx="449761" cy="449761"/>
            </a:xfrm>
            <a:prstGeom prst="rect">
              <a:avLst/>
            </a:prstGeom>
          </p:spPr>
        </p:pic>
        <p:pic>
          <p:nvPicPr>
            <p:cNvPr id="95" name="Picture 94"/>
            <p:cNvPicPr>
              <a:picLocks noChangeAspect="1"/>
            </p:cNvPicPr>
            <p:nvPr/>
          </p:nvPicPr>
          <p:blipFill>
            <a:blip r:embed="rId5" cstate="screen"/>
            <a:stretch>
              <a:fillRect/>
            </a:stretch>
          </p:blipFill>
          <p:spPr>
            <a:xfrm>
              <a:off x="4496310" y="1788562"/>
              <a:ext cx="449761" cy="449761"/>
            </a:xfrm>
            <a:prstGeom prst="rect">
              <a:avLst/>
            </a:prstGeom>
            <a:effectLst/>
          </p:spPr>
        </p:pic>
        <p:pic>
          <p:nvPicPr>
            <p:cNvPr id="96" name="Picture 95"/>
            <p:cNvPicPr>
              <a:picLocks noChangeAspect="1"/>
            </p:cNvPicPr>
            <p:nvPr/>
          </p:nvPicPr>
          <p:blipFill>
            <a:blip r:embed="rId5" cstate="screen"/>
            <a:stretch>
              <a:fillRect/>
            </a:stretch>
          </p:blipFill>
          <p:spPr>
            <a:xfrm>
              <a:off x="4793693" y="1788562"/>
              <a:ext cx="449761" cy="449761"/>
            </a:xfrm>
            <a:prstGeom prst="rect">
              <a:avLst/>
            </a:prstGeom>
          </p:spPr>
        </p:pic>
        <p:pic>
          <p:nvPicPr>
            <p:cNvPr id="97" name="Picture 96"/>
            <p:cNvPicPr>
              <a:picLocks noChangeAspect="1"/>
            </p:cNvPicPr>
            <p:nvPr/>
          </p:nvPicPr>
          <p:blipFill>
            <a:blip r:embed="rId5" cstate="screen"/>
            <a:stretch>
              <a:fillRect/>
            </a:stretch>
          </p:blipFill>
          <p:spPr>
            <a:xfrm>
              <a:off x="5078119" y="1788562"/>
              <a:ext cx="449761" cy="449761"/>
            </a:xfrm>
            <a:prstGeom prst="rect">
              <a:avLst/>
            </a:prstGeom>
          </p:spPr>
        </p:pic>
        <p:pic>
          <p:nvPicPr>
            <p:cNvPr id="98" name="Picture 97"/>
            <p:cNvPicPr>
              <a:picLocks noChangeAspect="1"/>
            </p:cNvPicPr>
            <p:nvPr/>
          </p:nvPicPr>
          <p:blipFill>
            <a:blip r:embed="rId5" cstate="screen"/>
            <a:stretch>
              <a:fillRect/>
            </a:stretch>
          </p:blipFill>
          <p:spPr>
            <a:xfrm>
              <a:off x="5372345" y="1788562"/>
              <a:ext cx="449761" cy="449761"/>
            </a:xfrm>
            <a:prstGeom prst="rect">
              <a:avLst/>
            </a:prstGeom>
          </p:spPr>
        </p:pic>
      </p:grpSp>
      <p:cxnSp>
        <p:nvCxnSpPr>
          <p:cNvPr id="99" name="Straight Arrow Connector 98"/>
          <p:cNvCxnSpPr>
            <a:stCxn id="90" idx="0"/>
          </p:cNvCxnSpPr>
          <p:nvPr/>
        </p:nvCxnSpPr>
        <p:spPr>
          <a:xfrm flipV="1">
            <a:off x="4345487" y="2898224"/>
            <a:ext cx="0" cy="1383142"/>
          </a:xfrm>
          <a:prstGeom prst="straightConnector1">
            <a:avLst/>
          </a:prstGeom>
          <a:ln w="38100" cmpd="sng">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0" name="Picture 99" descr="generic-SO.png"/>
          <p:cNvPicPr>
            <a:picLocks noChangeAspect="1"/>
          </p:cNvPicPr>
          <p:nvPr/>
        </p:nvPicPr>
        <p:blipFill>
          <a:blip r:embed="rId7" cstate="screen"/>
          <a:srcRect/>
          <a:stretch>
            <a:fillRect/>
          </a:stretch>
        </p:blipFill>
        <p:spPr bwMode="gray">
          <a:xfrm>
            <a:off x="4105767" y="3169757"/>
            <a:ext cx="479440" cy="577087"/>
          </a:xfrm>
          <a:prstGeom prst="rect">
            <a:avLst/>
          </a:prstGeom>
          <a:ln>
            <a:noFill/>
          </a:ln>
          <a:effectLst>
            <a:glow rad="50800">
              <a:schemeClr val="bg1">
                <a:alpha val="75000"/>
              </a:schemeClr>
            </a:glow>
          </a:effectLst>
        </p:spPr>
      </p:pic>
    </p:spTree>
    <p:extLst>
      <p:ext uri="{BB962C8B-B14F-4D97-AF65-F5344CB8AC3E}">
        <p14:creationId xmlns:p14="http://schemas.microsoft.com/office/powerpoint/2010/main" xmlns="" val="22542481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Превратившись в команду</a:t>
            </a:r>
            <a:endParaRPr lang="en-US" dirty="0"/>
          </a:p>
        </p:txBody>
      </p:sp>
      <p:sp>
        <p:nvSpPr>
          <p:cNvPr id="23" name="Donut 22"/>
          <p:cNvSpPr/>
          <p:nvPr/>
        </p:nvSpPr>
        <p:spPr>
          <a:xfrm>
            <a:off x="3071912" y="2155977"/>
            <a:ext cx="2728060" cy="2728060"/>
          </a:xfrm>
          <a:prstGeom prst="donut">
            <a:avLst>
              <a:gd name="adj" fmla="val 90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4" name="Picture 23" descr="avatars_exec.png"/>
          <p:cNvPicPr>
            <a:picLocks/>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001933" y="1600200"/>
            <a:ext cx="809397" cy="710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4"/>
          <p:cNvSpPr txBox="1"/>
          <p:nvPr/>
        </p:nvSpPr>
        <p:spPr>
          <a:xfrm>
            <a:off x="4862297" y="1622840"/>
            <a:ext cx="2749471" cy="369332"/>
          </a:xfrm>
          <a:prstGeom prst="rect">
            <a:avLst/>
          </a:prstGeom>
          <a:noFill/>
        </p:spPr>
        <p:txBody>
          <a:bodyPr wrap="none" rtlCol="0">
            <a:spAutoFit/>
          </a:bodyPr>
          <a:lstStyle/>
          <a:p>
            <a:r>
              <a:rPr lang="ru-RU" dirty="0" smtClean="0">
                <a:solidFill>
                  <a:schemeClr val="bg2"/>
                </a:solidFill>
              </a:rPr>
              <a:t>Бизнес-пользователь</a:t>
            </a:r>
            <a:endParaRPr lang="en-US" dirty="0">
              <a:solidFill>
                <a:schemeClr val="bg2"/>
              </a:solidFill>
            </a:endParaRPr>
          </a:p>
        </p:txBody>
      </p:sp>
      <p:sp>
        <p:nvSpPr>
          <p:cNvPr id="27" name="TextBox 26"/>
          <p:cNvSpPr txBox="1"/>
          <p:nvPr/>
        </p:nvSpPr>
        <p:spPr>
          <a:xfrm>
            <a:off x="4999095" y="4677529"/>
            <a:ext cx="3449983" cy="369332"/>
          </a:xfrm>
          <a:prstGeom prst="rect">
            <a:avLst/>
          </a:prstGeom>
          <a:noFill/>
        </p:spPr>
        <p:txBody>
          <a:bodyPr wrap="none" rtlCol="0">
            <a:spAutoFit/>
          </a:bodyPr>
          <a:lstStyle/>
          <a:p>
            <a:r>
              <a:rPr lang="ru-RU" dirty="0" smtClean="0">
                <a:solidFill>
                  <a:schemeClr val="bg2"/>
                </a:solidFill>
              </a:rPr>
              <a:t>Администратор платформы</a:t>
            </a:r>
            <a:endParaRPr lang="en-US" dirty="0">
              <a:solidFill>
                <a:schemeClr val="bg2"/>
              </a:solidFill>
            </a:endParaRPr>
          </a:p>
        </p:txBody>
      </p:sp>
      <p:sp>
        <p:nvSpPr>
          <p:cNvPr id="28" name="TextBox 27"/>
          <p:cNvSpPr txBox="1"/>
          <p:nvPr/>
        </p:nvSpPr>
        <p:spPr>
          <a:xfrm>
            <a:off x="6839980" y="2951644"/>
            <a:ext cx="2236510" cy="369332"/>
          </a:xfrm>
          <a:prstGeom prst="rect">
            <a:avLst/>
          </a:prstGeom>
          <a:noFill/>
        </p:spPr>
        <p:txBody>
          <a:bodyPr wrap="none" rtlCol="0">
            <a:spAutoFit/>
          </a:bodyPr>
          <a:lstStyle/>
          <a:p>
            <a:r>
              <a:rPr lang="ru-RU" dirty="0" smtClean="0">
                <a:solidFill>
                  <a:schemeClr val="bg2"/>
                </a:solidFill>
              </a:rPr>
              <a:t>Бизнес-аналитик</a:t>
            </a:r>
            <a:endParaRPr lang="en-US" dirty="0">
              <a:solidFill>
                <a:schemeClr val="bg2"/>
              </a:solidFill>
            </a:endParaRPr>
          </a:p>
        </p:txBody>
      </p:sp>
      <p:sp>
        <p:nvSpPr>
          <p:cNvPr id="29" name="TextBox 28"/>
          <p:cNvSpPr txBox="1"/>
          <p:nvPr/>
        </p:nvSpPr>
        <p:spPr>
          <a:xfrm>
            <a:off x="310477" y="3090144"/>
            <a:ext cx="1986506" cy="646331"/>
          </a:xfrm>
          <a:prstGeom prst="rect">
            <a:avLst/>
          </a:prstGeom>
          <a:noFill/>
        </p:spPr>
        <p:txBody>
          <a:bodyPr wrap="none" rtlCol="0">
            <a:spAutoFit/>
          </a:bodyPr>
          <a:lstStyle/>
          <a:p>
            <a:pPr algn="r"/>
            <a:r>
              <a:rPr lang="ru-RU" dirty="0" smtClean="0">
                <a:solidFill>
                  <a:schemeClr val="bg2"/>
                </a:solidFill>
              </a:rPr>
              <a:t>Исследователи</a:t>
            </a:r>
          </a:p>
          <a:p>
            <a:pPr algn="r"/>
            <a:r>
              <a:rPr lang="ru-RU" dirty="0" smtClean="0">
                <a:solidFill>
                  <a:schemeClr val="bg2"/>
                </a:solidFill>
              </a:rPr>
              <a:t>данных</a:t>
            </a:r>
            <a:endParaRPr lang="en-US" dirty="0">
              <a:solidFill>
                <a:schemeClr val="bg2"/>
              </a:solidFill>
            </a:endParaRPr>
          </a:p>
        </p:txBody>
      </p:sp>
      <p:pic>
        <p:nvPicPr>
          <p:cNvPr id="30" name="Picture 29" descr="Boxshot-PPT-CH.png"/>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3830772" y="2814853"/>
            <a:ext cx="1210340" cy="1410309"/>
          </a:xfrm>
          <a:prstGeom prst="rect">
            <a:avLst/>
          </a:prstGeom>
        </p:spPr>
      </p:pic>
      <p:pic>
        <p:nvPicPr>
          <p:cNvPr id="31" name="Picture 22" descr="avatars_female.png"/>
          <p:cNvPicPr>
            <a:picLocks/>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852398" y="2853680"/>
            <a:ext cx="797639" cy="70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2" descr="avatars_female.png"/>
          <p:cNvPicPr>
            <a:picLocks/>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725656" y="3034774"/>
            <a:ext cx="797639" cy="70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22" descr="avatars_female.png"/>
          <p:cNvPicPr>
            <a:picLocks/>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598914" y="3215868"/>
            <a:ext cx="797639" cy="70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22" descr="avatars_female.png"/>
          <p:cNvPicPr>
            <a:picLocks/>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472172" y="3396962"/>
            <a:ext cx="797639" cy="70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20" descr="avatars_itmgr.png"/>
          <p:cNvPicPr>
            <a:picLocks/>
          </p:cNvPicPr>
          <p:nvPr/>
        </p:nvPicPr>
        <p:blipFill rotWithShape="1">
          <a:blip r:embed="rId6" cstate="screen">
            <a:extLst>
              <a:ext uri="{28A0092B-C50C-407E-A947-70E740481C1C}">
                <a14:useLocalDpi xmlns:a14="http://schemas.microsoft.com/office/drawing/2010/main" xmlns=""/>
              </a:ext>
            </a:extLst>
          </a:blip>
          <a:srcRect/>
          <a:stretch/>
        </p:blipFill>
        <p:spPr bwMode="auto">
          <a:xfrm>
            <a:off x="2450735" y="3046713"/>
            <a:ext cx="804143" cy="709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0" descr="avatars_itmgr.png"/>
          <p:cNvPicPr>
            <a:picLocks/>
          </p:cNvPicPr>
          <p:nvPr/>
        </p:nvPicPr>
        <p:blipFill rotWithShape="1">
          <a:blip r:embed="rId6" cstate="screen">
            <a:extLst>
              <a:ext uri="{28A0092B-C50C-407E-A947-70E740481C1C}">
                <a14:useLocalDpi xmlns:a14="http://schemas.microsoft.com/office/drawing/2010/main" xmlns=""/>
              </a:ext>
            </a:extLst>
          </a:blip>
          <a:srcRect/>
          <a:stretch/>
        </p:blipFill>
        <p:spPr bwMode="auto">
          <a:xfrm>
            <a:off x="2619065" y="3163673"/>
            <a:ext cx="804143" cy="709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9" descr="avatars_male.png"/>
          <p:cNvPicPr>
            <a:picLocks/>
          </p:cNvPicPr>
          <p:nvPr/>
        </p:nvPicPr>
        <p:blipFill rotWithShape="1">
          <a:blip r:embed="rId7" cstate="screen">
            <a:extLst>
              <a:ext uri="{28A0092B-C50C-407E-A947-70E740481C1C}">
                <a14:useLocalDpi xmlns:a14="http://schemas.microsoft.com/office/drawing/2010/main" xmlns=""/>
              </a:ext>
            </a:extLst>
          </a:blip>
          <a:srcRect/>
          <a:stretch/>
        </p:blipFill>
        <p:spPr bwMode="auto">
          <a:xfrm>
            <a:off x="4019556" y="4614893"/>
            <a:ext cx="813732" cy="705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9858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4" y="146049"/>
            <a:ext cx="8410575" cy="920751"/>
          </a:xfrm>
        </p:spPr>
        <p:txBody>
          <a:bodyPr/>
          <a:lstStyle/>
          <a:p>
            <a:r>
              <a:rPr lang="en-US" dirty="0" err="1" smtClean="0"/>
              <a:t>MADlib</a:t>
            </a:r>
            <a:r>
              <a:rPr lang="ru-RU" dirty="0" smtClean="0"/>
              <a:t> – еще одна возможность для СПО сообщества</a:t>
            </a:r>
            <a:r>
              <a:rPr lang="en-US" dirty="0" smtClean="0"/>
              <a:t> </a:t>
            </a:r>
            <a:endParaRPr lang="en-US" dirty="0"/>
          </a:p>
        </p:txBody>
      </p:sp>
      <p:sp>
        <p:nvSpPr>
          <p:cNvPr id="3" name="Текст 2"/>
          <p:cNvSpPr>
            <a:spLocks noGrp="1"/>
          </p:cNvSpPr>
          <p:nvPr>
            <p:ph type="body" idx="1"/>
          </p:nvPr>
        </p:nvSpPr>
        <p:spPr/>
        <p:txBody>
          <a:bodyPr/>
          <a:lstStyle/>
          <a:p>
            <a:r>
              <a:rPr lang="ru-RU" dirty="0" smtClean="0"/>
              <a:t>Библиотека </a:t>
            </a:r>
            <a:r>
              <a:rPr lang="ru-RU" dirty="0" smtClean="0"/>
              <a:t>встраиваемых функций для </a:t>
            </a:r>
            <a:r>
              <a:rPr lang="ru-RU" dirty="0" smtClean="0"/>
              <a:t>аналитики </a:t>
            </a:r>
            <a:r>
              <a:rPr lang="en-US" dirty="0" smtClean="0"/>
              <a:t>Greenplum</a:t>
            </a:r>
            <a:endParaRPr lang="en-US" dirty="0"/>
          </a:p>
        </p:txBody>
      </p:sp>
      <p:sp>
        <p:nvSpPr>
          <p:cNvPr id="4" name="Содержимое 3"/>
          <p:cNvSpPr>
            <a:spLocks noGrp="1"/>
          </p:cNvSpPr>
          <p:nvPr>
            <p:ph sz="quarter" idx="10"/>
          </p:nvPr>
        </p:nvSpPr>
        <p:spPr>
          <a:xfrm>
            <a:off x="352425" y="1720851"/>
            <a:ext cx="8410575" cy="4070349"/>
          </a:xfrm>
        </p:spPr>
        <p:txBody>
          <a:bodyPr/>
          <a:lstStyle/>
          <a:p>
            <a:r>
              <a:rPr lang="ru-RU" dirty="0" smtClean="0"/>
              <a:t>Создана </a:t>
            </a:r>
          </a:p>
          <a:p>
            <a:pPr lvl="1"/>
            <a:r>
              <a:rPr lang="ru-RU" dirty="0" smtClean="0"/>
              <a:t> </a:t>
            </a:r>
            <a:r>
              <a:rPr lang="en-US" dirty="0" smtClean="0"/>
              <a:t> </a:t>
            </a:r>
            <a:r>
              <a:rPr lang="ru-RU" dirty="0" smtClean="0"/>
              <a:t>академиком</a:t>
            </a:r>
            <a:endParaRPr lang="en-US" dirty="0" smtClean="0"/>
          </a:p>
          <a:p>
            <a:pPr lvl="1"/>
            <a:r>
              <a:rPr lang="ru-RU" dirty="0" smtClean="0"/>
              <a:t>	аналитиком</a:t>
            </a:r>
          </a:p>
          <a:p>
            <a:pPr lvl="1"/>
            <a:r>
              <a:rPr lang="ru-RU" dirty="0" smtClean="0"/>
              <a:t>	</a:t>
            </a:r>
            <a:r>
              <a:rPr lang="ru-RU" dirty="0" smtClean="0"/>
              <a:t>консультантом по СУБД</a:t>
            </a:r>
          </a:p>
          <a:p>
            <a:pPr lvl="1"/>
            <a:r>
              <a:rPr lang="en-US" dirty="0" smtClean="0"/>
              <a:t>… </a:t>
            </a:r>
            <a:r>
              <a:rPr lang="ru-RU" dirty="0" smtClean="0"/>
              <a:t>и двумя </a:t>
            </a:r>
            <a:r>
              <a:rPr lang="en-US" dirty="0" smtClean="0"/>
              <a:t>hard-core </a:t>
            </a:r>
            <a:r>
              <a:rPr lang="ru-RU" dirty="0" smtClean="0"/>
              <a:t>разработчиками СУБД</a:t>
            </a:r>
          </a:p>
          <a:p>
            <a:r>
              <a:rPr lang="en-US" dirty="0" smtClean="0"/>
              <a:t>Magnetic, Agile, Deep</a:t>
            </a:r>
          </a:p>
          <a:p>
            <a:endParaRPr lang="en-US" dirty="0" smtClean="0"/>
          </a:p>
          <a:p>
            <a:r>
              <a:rPr lang="en-US" dirty="0" smtClean="0">
                <a:hlinkClick r:id="rId3"/>
              </a:rPr>
              <a:t>http://madlib.net</a:t>
            </a:r>
            <a:r>
              <a:rPr lang="en-US" dirty="0" smtClean="0"/>
              <a:t> </a:t>
            </a:r>
            <a:endParaRPr lang="ru-RU" dirty="0" smtClean="0"/>
          </a:p>
        </p:txBody>
      </p:sp>
      <p:pic>
        <p:nvPicPr>
          <p:cNvPr id="1028" name="Picture 4" descr="Deep">
            <a:hlinkClick r:id=""/>
          </p:cNvPr>
          <p:cNvPicPr>
            <a:picLocks noChangeAspect="1" noChangeArrowheads="1"/>
          </p:cNvPicPr>
          <p:nvPr/>
        </p:nvPicPr>
        <p:blipFill>
          <a:blip r:embed="rId4" cstate="print"/>
          <a:srcRect/>
          <a:stretch>
            <a:fillRect/>
          </a:stretch>
        </p:blipFill>
        <p:spPr bwMode="auto">
          <a:xfrm>
            <a:off x="8296275" y="2971800"/>
            <a:ext cx="923925" cy="981076"/>
          </a:xfrm>
          <a:prstGeom prst="rect">
            <a:avLst/>
          </a:prstGeom>
          <a:noFill/>
        </p:spPr>
      </p:pic>
      <p:pic>
        <p:nvPicPr>
          <p:cNvPr id="1030" name="Picture 6" descr="Agile">
            <a:hlinkClick r:id=""/>
          </p:cNvPr>
          <p:cNvPicPr>
            <a:picLocks noChangeAspect="1" noChangeArrowheads="1"/>
          </p:cNvPicPr>
          <p:nvPr/>
        </p:nvPicPr>
        <p:blipFill>
          <a:blip r:embed="rId5" cstate="print"/>
          <a:srcRect/>
          <a:stretch>
            <a:fillRect/>
          </a:stretch>
        </p:blipFill>
        <p:spPr bwMode="auto">
          <a:xfrm>
            <a:off x="8296275" y="4343400"/>
            <a:ext cx="762000" cy="981076"/>
          </a:xfrm>
          <a:prstGeom prst="rect">
            <a:avLst/>
          </a:prstGeom>
          <a:noFill/>
        </p:spPr>
      </p:pic>
      <p:pic>
        <p:nvPicPr>
          <p:cNvPr id="1032" name="Picture 8" descr="Magnetic">
            <a:hlinkClick r:id=""/>
          </p:cNvPr>
          <p:cNvPicPr>
            <a:picLocks noChangeAspect="1" noChangeArrowheads="1"/>
          </p:cNvPicPr>
          <p:nvPr/>
        </p:nvPicPr>
        <p:blipFill>
          <a:blip r:embed="rId6" cstate="print"/>
          <a:srcRect/>
          <a:stretch>
            <a:fillRect/>
          </a:stretch>
        </p:blipFill>
        <p:spPr bwMode="auto">
          <a:xfrm>
            <a:off x="8220075" y="1752600"/>
            <a:ext cx="676275" cy="9810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wipe(down)">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gray">
          <a:xfrm>
            <a:off x="1524000" y="4147572"/>
            <a:ext cx="8305800" cy="1338828"/>
          </a:xfrm>
          <a:prstGeom prst="rect">
            <a:avLst/>
          </a:prstGeom>
          <a:noFill/>
        </p:spPr>
        <p:txBody>
          <a:bodyPr wrap="square" rtlCol="0">
            <a:spAutoFit/>
          </a:bodyPr>
          <a:lstStyle/>
          <a:p>
            <a:pPr>
              <a:lnSpc>
                <a:spcPct val="90000"/>
              </a:lnSpc>
            </a:pPr>
            <a:r>
              <a:rPr lang="en-US" sz="5100" dirty="0" smtClean="0">
                <a:solidFill>
                  <a:srgbClr val="FFFFFF"/>
                </a:solidFill>
              </a:rPr>
              <a:t>90% </a:t>
            </a:r>
            <a:r>
              <a:rPr lang="ru-RU" sz="2900" dirty="0" smtClean="0">
                <a:solidFill>
                  <a:srgbClr val="FFFFFF"/>
                </a:solidFill>
              </a:rPr>
              <a:t>ЦИФРОВОЙ ВСЕЛЕННОЙ</a:t>
            </a:r>
            <a:endParaRPr lang="en-US" sz="2900" dirty="0" smtClean="0">
              <a:solidFill>
                <a:srgbClr val="FFFFFF"/>
              </a:solidFill>
            </a:endParaRPr>
          </a:p>
          <a:p>
            <a:pPr>
              <a:lnSpc>
                <a:spcPct val="90000"/>
              </a:lnSpc>
            </a:pPr>
            <a:r>
              <a:rPr lang="ru-RU" sz="3900" dirty="0" smtClean="0">
                <a:solidFill>
                  <a:srgbClr val="FFFFFF"/>
                </a:solidFill>
              </a:rPr>
              <a:t>НЕСТРУКТУРИРОВАНО</a:t>
            </a:r>
            <a:endParaRPr lang="en-US" sz="3900" dirty="0">
              <a:solidFill>
                <a:srgbClr val="FFFFFF"/>
              </a:solidFill>
            </a:endParaRPr>
          </a:p>
        </p:txBody>
      </p:sp>
      <p:graphicFrame>
        <p:nvGraphicFramePr>
          <p:cNvPr id="7" name="Chart 6"/>
          <p:cNvGraphicFramePr/>
          <p:nvPr>
            <p:extLst>
              <p:ext uri="{D42A27DB-BD31-4B8C-83A1-F6EECF244321}">
                <p14:modId xmlns="" xmlns:p14="http://schemas.microsoft.com/office/powerpoint/2010/main" val="1888440781"/>
              </p:ext>
            </p:extLst>
          </p:nvPr>
        </p:nvGraphicFramePr>
        <p:xfrm>
          <a:off x="2514600" y="304800"/>
          <a:ext cx="4205289" cy="37380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bwMode="gray">
          <a:xfrm>
            <a:off x="381000" y="5886451"/>
            <a:ext cx="2652970" cy="153888"/>
          </a:xfrm>
          <a:prstGeom prst="rect">
            <a:avLst/>
          </a:prstGeom>
          <a:noFill/>
        </p:spPr>
        <p:txBody>
          <a:bodyPr wrap="none" lIns="0" tIns="0" rIns="0" bIns="0" rtlCol="0">
            <a:spAutoFit/>
          </a:bodyPr>
          <a:lstStyle/>
          <a:p>
            <a:r>
              <a:rPr lang="en-US" sz="1000" dirty="0" smtClean="0">
                <a:solidFill>
                  <a:schemeClr val="bg1"/>
                </a:solidFill>
              </a:rPr>
              <a:t>Source: 2011 IDC Digital Universe Study</a:t>
            </a:r>
            <a:endParaRPr lang="en-US" sz="1000" dirty="0">
              <a:solidFill>
                <a:schemeClr val="bg1"/>
              </a:solidFill>
            </a:endParaRPr>
          </a:p>
        </p:txBody>
      </p:sp>
    </p:spTree>
    <p:extLst>
      <p:ext uri="{BB962C8B-B14F-4D97-AF65-F5344CB8AC3E}">
        <p14:creationId xmlns="" xmlns:p14="http://schemas.microsoft.com/office/powerpoint/2010/main" val="290692129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4" y="146049"/>
            <a:ext cx="8410575" cy="920751"/>
          </a:xfrm>
        </p:spPr>
        <p:txBody>
          <a:bodyPr/>
          <a:lstStyle/>
          <a:p>
            <a:r>
              <a:rPr lang="en-US" dirty="0" err="1" smtClean="0"/>
              <a:t>MADlib</a:t>
            </a:r>
            <a:r>
              <a:rPr lang="ru-RU" dirty="0" smtClean="0"/>
              <a:t> - возможность для СПО сообщества</a:t>
            </a:r>
            <a:r>
              <a:rPr lang="en-US" dirty="0" smtClean="0"/>
              <a:t> </a:t>
            </a:r>
            <a:endParaRPr lang="en-US" dirty="0"/>
          </a:p>
        </p:txBody>
      </p:sp>
      <p:sp>
        <p:nvSpPr>
          <p:cNvPr id="3" name="Текст 2"/>
          <p:cNvSpPr>
            <a:spLocks noGrp="1"/>
          </p:cNvSpPr>
          <p:nvPr>
            <p:ph type="body" idx="1"/>
          </p:nvPr>
        </p:nvSpPr>
        <p:spPr/>
        <p:txBody>
          <a:bodyPr/>
          <a:lstStyle/>
          <a:p>
            <a:r>
              <a:rPr lang="ru-RU" dirty="0" smtClean="0"/>
              <a:t>Библиотека </a:t>
            </a:r>
            <a:r>
              <a:rPr lang="ru-RU" dirty="0" smtClean="0"/>
              <a:t>встраиваемых функций для </a:t>
            </a:r>
            <a:r>
              <a:rPr lang="ru-RU" dirty="0" smtClean="0"/>
              <a:t>аналитики</a:t>
            </a:r>
            <a:endParaRPr lang="en-US" dirty="0"/>
          </a:p>
        </p:txBody>
      </p:sp>
      <p:sp>
        <p:nvSpPr>
          <p:cNvPr id="4" name="Содержимое 3"/>
          <p:cNvSpPr>
            <a:spLocks noGrp="1"/>
          </p:cNvSpPr>
          <p:nvPr>
            <p:ph sz="quarter" idx="10"/>
          </p:nvPr>
        </p:nvSpPr>
        <p:spPr>
          <a:xfrm>
            <a:off x="152400" y="1873250"/>
            <a:ext cx="8410575" cy="4070349"/>
          </a:xfrm>
        </p:spPr>
        <p:txBody>
          <a:bodyPr/>
          <a:lstStyle/>
          <a:p>
            <a:r>
              <a:rPr lang="en-US" dirty="0" err="1" smtClean="0"/>
              <a:t>MADlib</a:t>
            </a:r>
            <a:r>
              <a:rPr lang="en-US" dirty="0" smtClean="0"/>
              <a:t> </a:t>
            </a:r>
            <a:r>
              <a:rPr lang="ru-RU" dirty="0" smtClean="0"/>
              <a:t>открытая библиотека для </a:t>
            </a:r>
          </a:p>
          <a:p>
            <a:pPr>
              <a:buNone/>
            </a:pPr>
            <a:r>
              <a:rPr lang="ru-RU" dirty="0" smtClean="0"/>
              <a:t>	</a:t>
            </a:r>
            <a:r>
              <a:rPr lang="ru-RU" dirty="0" smtClean="0"/>
              <a:t>масштабируемой </a:t>
            </a:r>
            <a:r>
              <a:rPr lang="en-US" dirty="0" smtClean="0"/>
              <a:t> </a:t>
            </a:r>
            <a:r>
              <a:rPr lang="ru-RU" dirty="0" smtClean="0"/>
              <a:t>встроенной аналитики</a:t>
            </a:r>
            <a:r>
              <a:rPr lang="en-US" dirty="0" smtClean="0"/>
              <a:t>. </a:t>
            </a:r>
            <a:endParaRPr lang="ru-RU" dirty="0" smtClean="0"/>
          </a:p>
          <a:p>
            <a:pPr lvl="1"/>
            <a:r>
              <a:rPr lang="ru-RU" dirty="0" smtClean="0"/>
              <a:t>Параллельная математическая, статистическая обработка</a:t>
            </a:r>
          </a:p>
          <a:p>
            <a:pPr lvl="1"/>
            <a:r>
              <a:rPr lang="ru-RU" dirty="0" smtClean="0"/>
              <a:t>Машинное обучение</a:t>
            </a:r>
          </a:p>
          <a:p>
            <a:pPr lvl="1"/>
            <a:r>
              <a:rPr lang="ru-RU" dirty="0" smtClean="0"/>
              <a:t>Структурированные и неструктурированные данные</a:t>
            </a:r>
            <a:endParaRPr lang="en-US" dirty="0" smtClean="0"/>
          </a:p>
          <a:p>
            <a:endParaRPr lang="ru-RU" dirty="0" smtClean="0"/>
          </a:p>
          <a:p>
            <a:r>
              <a:rPr lang="ru-RU" dirty="0" smtClean="0"/>
              <a:t>Миссия </a:t>
            </a:r>
            <a:r>
              <a:rPr lang="en-US" dirty="0" err="1" smtClean="0"/>
              <a:t>MADlib</a:t>
            </a:r>
            <a:r>
              <a:rPr lang="en-US" dirty="0" smtClean="0"/>
              <a:t>: </a:t>
            </a:r>
            <a:r>
              <a:rPr lang="ru-RU" dirty="0" smtClean="0"/>
              <a:t>развитие массовых навыков параллельной масштабируемой аналитики Больших Данных</a:t>
            </a:r>
            <a:endParaRPr lang="en-US" dirty="0"/>
          </a:p>
        </p:txBody>
      </p:sp>
      <p:pic>
        <p:nvPicPr>
          <p:cNvPr id="1028" name="Picture 4" descr="Deep">
            <a:hlinkClick r:id=""/>
          </p:cNvPr>
          <p:cNvPicPr>
            <a:picLocks noChangeAspect="1" noChangeArrowheads="1"/>
          </p:cNvPicPr>
          <p:nvPr/>
        </p:nvPicPr>
        <p:blipFill>
          <a:blip r:embed="rId2" cstate="print"/>
          <a:srcRect/>
          <a:stretch>
            <a:fillRect/>
          </a:stretch>
        </p:blipFill>
        <p:spPr bwMode="auto">
          <a:xfrm>
            <a:off x="8296275" y="2971800"/>
            <a:ext cx="923925" cy="981076"/>
          </a:xfrm>
          <a:prstGeom prst="rect">
            <a:avLst/>
          </a:prstGeom>
          <a:noFill/>
        </p:spPr>
      </p:pic>
      <p:pic>
        <p:nvPicPr>
          <p:cNvPr id="1030" name="Picture 6" descr="Agile">
            <a:hlinkClick r:id=""/>
          </p:cNvPr>
          <p:cNvPicPr>
            <a:picLocks noChangeAspect="1" noChangeArrowheads="1"/>
          </p:cNvPicPr>
          <p:nvPr/>
        </p:nvPicPr>
        <p:blipFill>
          <a:blip r:embed="rId3" cstate="print"/>
          <a:srcRect/>
          <a:stretch>
            <a:fillRect/>
          </a:stretch>
        </p:blipFill>
        <p:spPr bwMode="auto">
          <a:xfrm>
            <a:off x="8296275" y="4343400"/>
            <a:ext cx="762000" cy="981076"/>
          </a:xfrm>
          <a:prstGeom prst="rect">
            <a:avLst/>
          </a:prstGeom>
          <a:noFill/>
        </p:spPr>
      </p:pic>
      <p:pic>
        <p:nvPicPr>
          <p:cNvPr id="1032" name="Picture 8" descr="Magnetic">
            <a:hlinkClick r:id=""/>
          </p:cNvPr>
          <p:cNvPicPr>
            <a:picLocks noChangeAspect="1" noChangeArrowheads="1"/>
          </p:cNvPicPr>
          <p:nvPr/>
        </p:nvPicPr>
        <p:blipFill>
          <a:blip r:embed="rId4" cstate="print"/>
          <a:srcRect/>
          <a:stretch>
            <a:fillRect/>
          </a:stretch>
        </p:blipFill>
        <p:spPr bwMode="auto">
          <a:xfrm>
            <a:off x="8220075" y="1752600"/>
            <a:ext cx="676275" cy="981076"/>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4" y="146049"/>
            <a:ext cx="8410575" cy="920751"/>
          </a:xfrm>
        </p:spPr>
        <p:txBody>
          <a:bodyPr/>
          <a:lstStyle/>
          <a:p>
            <a:r>
              <a:rPr lang="en-US" dirty="0" err="1" smtClean="0"/>
              <a:t>MADlib</a:t>
            </a:r>
            <a:r>
              <a:rPr lang="ru-RU" dirty="0" smtClean="0"/>
              <a:t> - возможность для СПО сообщества</a:t>
            </a:r>
            <a:r>
              <a:rPr lang="en-US" dirty="0" smtClean="0"/>
              <a:t> </a:t>
            </a:r>
            <a:endParaRPr lang="en-US" dirty="0"/>
          </a:p>
        </p:txBody>
      </p:sp>
      <p:sp>
        <p:nvSpPr>
          <p:cNvPr id="3" name="Текст 2"/>
          <p:cNvSpPr>
            <a:spLocks noGrp="1"/>
          </p:cNvSpPr>
          <p:nvPr>
            <p:ph type="body" idx="1"/>
          </p:nvPr>
        </p:nvSpPr>
        <p:spPr/>
        <p:txBody>
          <a:bodyPr/>
          <a:lstStyle/>
          <a:p>
            <a:r>
              <a:rPr lang="ru-RU" dirty="0" smtClean="0"/>
              <a:t>Библиотека </a:t>
            </a:r>
            <a:r>
              <a:rPr lang="ru-RU" dirty="0" smtClean="0"/>
              <a:t>встраиваемых функций для </a:t>
            </a:r>
            <a:r>
              <a:rPr lang="ru-RU" dirty="0" smtClean="0"/>
              <a:t>аналитики</a:t>
            </a:r>
            <a:endParaRPr lang="en-US" dirty="0"/>
          </a:p>
        </p:txBody>
      </p:sp>
      <p:pic>
        <p:nvPicPr>
          <p:cNvPr id="1028" name="Picture 4" descr="Deep">
            <a:hlinkClick r:id=""/>
          </p:cNvPr>
          <p:cNvPicPr>
            <a:picLocks noChangeAspect="1" noChangeArrowheads="1"/>
          </p:cNvPicPr>
          <p:nvPr/>
        </p:nvPicPr>
        <p:blipFill>
          <a:blip r:embed="rId2" cstate="print"/>
          <a:srcRect/>
          <a:stretch>
            <a:fillRect/>
          </a:stretch>
        </p:blipFill>
        <p:spPr bwMode="auto">
          <a:xfrm>
            <a:off x="8296275" y="2971800"/>
            <a:ext cx="923925" cy="981076"/>
          </a:xfrm>
          <a:prstGeom prst="rect">
            <a:avLst/>
          </a:prstGeom>
          <a:noFill/>
        </p:spPr>
      </p:pic>
      <p:pic>
        <p:nvPicPr>
          <p:cNvPr id="1030" name="Picture 6" descr="Agile">
            <a:hlinkClick r:id=""/>
          </p:cNvPr>
          <p:cNvPicPr>
            <a:picLocks noChangeAspect="1" noChangeArrowheads="1"/>
          </p:cNvPicPr>
          <p:nvPr/>
        </p:nvPicPr>
        <p:blipFill>
          <a:blip r:embed="rId3" cstate="print"/>
          <a:srcRect/>
          <a:stretch>
            <a:fillRect/>
          </a:stretch>
        </p:blipFill>
        <p:spPr bwMode="auto">
          <a:xfrm>
            <a:off x="8296275" y="4343400"/>
            <a:ext cx="762000" cy="981076"/>
          </a:xfrm>
          <a:prstGeom prst="rect">
            <a:avLst/>
          </a:prstGeom>
          <a:noFill/>
        </p:spPr>
      </p:pic>
      <p:pic>
        <p:nvPicPr>
          <p:cNvPr id="1032" name="Picture 8" descr="Magnetic">
            <a:hlinkClick r:id=""/>
          </p:cNvPr>
          <p:cNvPicPr>
            <a:picLocks noChangeAspect="1" noChangeArrowheads="1"/>
          </p:cNvPicPr>
          <p:nvPr/>
        </p:nvPicPr>
        <p:blipFill>
          <a:blip r:embed="rId4" cstate="print"/>
          <a:srcRect/>
          <a:stretch>
            <a:fillRect/>
          </a:stretch>
        </p:blipFill>
        <p:spPr bwMode="auto">
          <a:xfrm>
            <a:off x="8220075" y="1752600"/>
            <a:ext cx="676275" cy="981076"/>
          </a:xfrm>
          <a:prstGeom prst="rect">
            <a:avLst/>
          </a:prstGeom>
          <a:noFill/>
        </p:spPr>
      </p:pic>
      <p:sp>
        <p:nvSpPr>
          <p:cNvPr id="8" name="Содержимое 7"/>
          <p:cNvSpPr>
            <a:spLocks noGrp="1"/>
          </p:cNvSpPr>
          <p:nvPr>
            <p:ph sz="quarter" idx="10"/>
          </p:nvPr>
        </p:nvSpPr>
        <p:spPr/>
        <p:txBody>
          <a:bodyPr/>
          <a:lstStyle/>
          <a:p>
            <a:endParaRPr lang="en-US"/>
          </a:p>
        </p:txBody>
      </p:sp>
      <p:pic>
        <p:nvPicPr>
          <p:cNvPr id="9" name="Рисунок 8" descr="http://wp.sigmod.org/wp-content/uploads/2012/04/methods.png"/>
          <p:cNvPicPr/>
          <p:nvPr/>
        </p:nvPicPr>
        <p:blipFill>
          <a:blip r:embed="rId5" cstate="print"/>
          <a:srcRect/>
          <a:stretch>
            <a:fillRect/>
          </a:stretch>
        </p:blipFill>
        <p:spPr bwMode="auto">
          <a:xfrm>
            <a:off x="609600" y="1905000"/>
            <a:ext cx="4495799" cy="411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Гибкая аналитика</a:t>
            </a:r>
            <a:r>
              <a:rPr lang="en-US" dirty="0" smtClean="0"/>
              <a:t> </a:t>
            </a:r>
            <a:r>
              <a:rPr lang="ru-RU" dirty="0" smtClean="0"/>
              <a:t>это …</a:t>
            </a:r>
            <a:endParaRPr lang="en-US" dirty="0"/>
          </a:p>
        </p:txBody>
      </p:sp>
      <p:sp>
        <p:nvSpPr>
          <p:cNvPr id="56" name="Rectangle 55"/>
          <p:cNvSpPr/>
          <p:nvPr/>
        </p:nvSpPr>
        <p:spPr>
          <a:xfrm>
            <a:off x="304800" y="2909907"/>
            <a:ext cx="8410575" cy="15641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04800" y="1295400"/>
            <a:ext cx="8396598" cy="15641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6310" y="3019961"/>
            <a:ext cx="4469493" cy="1200329"/>
          </a:xfrm>
          <a:prstGeom prst="rect">
            <a:avLst/>
          </a:prstGeom>
          <a:noFill/>
        </p:spPr>
        <p:txBody>
          <a:bodyPr wrap="none" rtlCol="0">
            <a:spAutoFit/>
          </a:bodyPr>
          <a:lstStyle/>
          <a:p>
            <a:r>
              <a:rPr lang="ru-RU" dirty="0" smtClean="0">
                <a:solidFill>
                  <a:srgbClr val="4D4D4D"/>
                </a:solidFill>
              </a:rPr>
              <a:t>Структурированные и </a:t>
            </a:r>
            <a:endParaRPr lang="ru-RU" dirty="0" smtClean="0">
              <a:solidFill>
                <a:srgbClr val="4D4D4D"/>
              </a:solidFill>
            </a:endParaRPr>
          </a:p>
          <a:p>
            <a:r>
              <a:rPr lang="ru-RU" dirty="0" smtClean="0">
                <a:solidFill>
                  <a:srgbClr val="4D4D4D"/>
                </a:solidFill>
              </a:rPr>
              <a:t>неструктурированные  данные</a:t>
            </a:r>
            <a:r>
              <a:rPr lang="ru-RU" dirty="0" smtClean="0">
                <a:solidFill>
                  <a:srgbClr val="4D4D4D"/>
                </a:solidFill>
              </a:rPr>
              <a:t>, </a:t>
            </a:r>
            <a:endParaRPr lang="ru-RU" dirty="0" smtClean="0">
              <a:solidFill>
                <a:srgbClr val="4D4D4D"/>
              </a:solidFill>
            </a:endParaRPr>
          </a:p>
          <a:p>
            <a:r>
              <a:rPr lang="ru-RU" dirty="0" smtClean="0">
                <a:solidFill>
                  <a:srgbClr val="4D4D4D"/>
                </a:solidFill>
              </a:rPr>
              <a:t>Анализ </a:t>
            </a:r>
            <a:r>
              <a:rPr lang="ru-RU" dirty="0" smtClean="0">
                <a:solidFill>
                  <a:srgbClr val="4D4D4D"/>
                </a:solidFill>
              </a:rPr>
              <a:t>Петабайт </a:t>
            </a:r>
            <a:r>
              <a:rPr lang="ru-RU" dirty="0" smtClean="0">
                <a:solidFill>
                  <a:srgbClr val="4D4D4D"/>
                </a:solidFill>
              </a:rPr>
              <a:t>текущих данных</a:t>
            </a:r>
            <a:r>
              <a:rPr lang="ru-RU" dirty="0" smtClean="0">
                <a:solidFill>
                  <a:srgbClr val="4D4D4D"/>
                </a:solidFill>
              </a:rPr>
              <a:t>, </a:t>
            </a:r>
            <a:endParaRPr lang="ru-RU" dirty="0" smtClean="0">
              <a:solidFill>
                <a:srgbClr val="4D4D4D"/>
              </a:solidFill>
            </a:endParaRPr>
          </a:p>
          <a:p>
            <a:r>
              <a:rPr lang="ru-RU" dirty="0" smtClean="0">
                <a:solidFill>
                  <a:srgbClr val="4D4D4D"/>
                </a:solidFill>
              </a:rPr>
              <a:t>Горизонтальная масштабируемость</a:t>
            </a:r>
            <a:endParaRPr lang="en-US" dirty="0" smtClean="0">
              <a:solidFill>
                <a:srgbClr val="4D4D4D"/>
              </a:solidFill>
            </a:endParaRPr>
          </a:p>
        </p:txBody>
      </p:sp>
      <p:sp>
        <p:nvSpPr>
          <p:cNvPr id="59" name="TextBox 58"/>
          <p:cNvSpPr txBox="1"/>
          <p:nvPr/>
        </p:nvSpPr>
        <p:spPr>
          <a:xfrm>
            <a:off x="304801" y="1621815"/>
            <a:ext cx="4442242" cy="923330"/>
          </a:xfrm>
          <a:prstGeom prst="rect">
            <a:avLst/>
          </a:prstGeom>
          <a:noFill/>
        </p:spPr>
        <p:txBody>
          <a:bodyPr wrap="none" rtlCol="0">
            <a:spAutoFit/>
          </a:bodyPr>
          <a:lstStyle/>
          <a:p>
            <a:r>
              <a:rPr lang="ru-RU" dirty="0" smtClean="0">
                <a:solidFill>
                  <a:srgbClr val="4D4D4D"/>
                </a:solidFill>
              </a:rPr>
              <a:t>Самообслуживание,</a:t>
            </a:r>
            <a:endParaRPr lang="en-US" dirty="0" smtClean="0">
              <a:solidFill>
                <a:srgbClr val="4D4D4D"/>
              </a:solidFill>
            </a:endParaRPr>
          </a:p>
          <a:p>
            <a:r>
              <a:rPr lang="ru-RU" dirty="0" smtClean="0">
                <a:solidFill>
                  <a:srgbClr val="4D4D4D"/>
                </a:solidFill>
              </a:rPr>
              <a:t>Гибкость, Прозрачность, </a:t>
            </a:r>
          </a:p>
          <a:p>
            <a:r>
              <a:rPr lang="ru-RU" dirty="0" err="1" smtClean="0">
                <a:solidFill>
                  <a:srgbClr val="4D4D4D"/>
                </a:solidFill>
              </a:rPr>
              <a:t>Коллаборация</a:t>
            </a:r>
            <a:r>
              <a:rPr lang="ru-RU" dirty="0" smtClean="0">
                <a:solidFill>
                  <a:srgbClr val="4D4D4D"/>
                </a:solidFill>
              </a:rPr>
              <a:t> в реальном времени</a:t>
            </a:r>
            <a:endParaRPr lang="en-US" dirty="0" smtClean="0">
              <a:solidFill>
                <a:srgbClr val="4D4D4D"/>
              </a:solidFill>
            </a:endParaRPr>
          </a:p>
        </p:txBody>
      </p:sp>
      <p:grpSp>
        <p:nvGrpSpPr>
          <p:cNvPr id="4" name="Group 147"/>
          <p:cNvGrpSpPr/>
          <p:nvPr/>
        </p:nvGrpSpPr>
        <p:grpSpPr>
          <a:xfrm>
            <a:off x="5140525" y="1451192"/>
            <a:ext cx="3380785" cy="1240829"/>
            <a:chOff x="229297" y="2189368"/>
            <a:chExt cx="3189988" cy="1170802"/>
          </a:xfrm>
        </p:grpSpPr>
        <p:sp>
          <p:nvSpPr>
            <p:cNvPr id="70" name="Rectangle 69"/>
            <p:cNvSpPr/>
            <p:nvPr/>
          </p:nvSpPr>
          <p:spPr>
            <a:xfrm>
              <a:off x="229297" y="2866394"/>
              <a:ext cx="3180779" cy="49377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71" name="Picture 70" descr="\\MV-FS\Projects\EMC\resources\EMC_icons_070910\unapproved\png\avatars_female.png"/>
            <p:cNvPicPr>
              <a:picLocks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2674226" y="2517540"/>
              <a:ext cx="574703" cy="493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8" name="Picture 22" descr="avatars_female.png"/>
            <p:cNvPicPr>
              <a:picLocks/>
            </p:cNvPicPr>
            <p:nvPr/>
          </p:nvPicPr>
          <p:blipFill rotWithShape="1">
            <a:blip r:embed="rId3" cstate="screen">
              <a:extLst>
                <a:ext uri="{28A0092B-C50C-407E-A947-70E740481C1C}">
                  <a14:useLocalDpi xmlns:a14="http://schemas.microsoft.com/office/drawing/2010/main" xmlns=""/>
                </a:ext>
              </a:extLst>
            </a:blip>
            <a:srcRect/>
            <a:stretch/>
          </p:blipFill>
          <p:spPr bwMode="auto">
            <a:xfrm>
              <a:off x="943987" y="2517540"/>
              <a:ext cx="572851" cy="50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23" descr="avatars_exec.png"/>
            <p:cNvPicPr>
              <a:picLocks/>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523598" y="2517540"/>
              <a:ext cx="573341" cy="495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99" descr="avatars_male.png"/>
            <p:cNvPicPr>
              <a:picLocks/>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096939" y="2517540"/>
              <a:ext cx="571408" cy="495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100" descr="avatars_itmgr.png"/>
            <p:cNvPicPr>
              <a:picLocks/>
            </p:cNvPicPr>
            <p:nvPr/>
          </p:nvPicPr>
          <p:blipFill rotWithShape="1">
            <a:blip r:embed="rId6" cstate="screen">
              <a:extLst>
                <a:ext uri="{28A0092B-C50C-407E-A947-70E740481C1C}">
                  <a14:useLocalDpi xmlns:a14="http://schemas.microsoft.com/office/drawing/2010/main" xmlns=""/>
                </a:ext>
              </a:extLst>
            </a:blip>
            <a:srcRect/>
            <a:stretch/>
          </p:blipFill>
          <p:spPr bwMode="auto">
            <a:xfrm>
              <a:off x="366713" y="2517540"/>
              <a:ext cx="571395" cy="513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Rectangle 101"/>
            <p:cNvSpPr/>
            <p:nvPr/>
          </p:nvSpPr>
          <p:spPr>
            <a:xfrm>
              <a:off x="267918" y="2979078"/>
              <a:ext cx="3151367" cy="323165"/>
            </a:xfrm>
            <a:prstGeom prst="rect">
              <a:avLst/>
            </a:prstGeom>
          </p:spPr>
          <p:txBody>
            <a:bodyPr wrap="none" anchor="b">
              <a:spAutoFit/>
            </a:bodyPr>
            <a:lstStyle/>
            <a:p>
              <a:pPr algn="ctr"/>
              <a:r>
                <a:rPr lang="en-US" sz="1500" dirty="0" smtClean="0">
                  <a:solidFill>
                    <a:schemeClr val="bg1"/>
                  </a:solidFill>
                </a:rPr>
                <a:t>Analytic Productivity Platform</a:t>
              </a:r>
              <a:endParaRPr lang="en-US" sz="1500" dirty="0">
                <a:solidFill>
                  <a:schemeClr val="bg1"/>
                </a:solidFill>
              </a:endParaRPr>
            </a:p>
          </p:txBody>
        </p:sp>
        <p:sp>
          <p:nvSpPr>
            <p:cNvPr id="103" name="TextBox 102"/>
            <p:cNvSpPr txBox="1"/>
            <p:nvPr/>
          </p:nvSpPr>
          <p:spPr>
            <a:xfrm>
              <a:off x="411561" y="2189368"/>
              <a:ext cx="2794436" cy="369332"/>
            </a:xfrm>
            <a:prstGeom prst="rect">
              <a:avLst/>
            </a:prstGeom>
            <a:noFill/>
          </p:spPr>
          <p:txBody>
            <a:bodyPr wrap="square" rtlCol="0">
              <a:spAutoFit/>
            </a:bodyPr>
            <a:lstStyle/>
            <a:p>
              <a:pPr algn="ctr"/>
              <a:r>
                <a:rPr lang="en-US" dirty="0" smtClean="0">
                  <a:solidFill>
                    <a:schemeClr val="tx2"/>
                  </a:solidFill>
                </a:rPr>
                <a:t>Agile Process &amp; Tools</a:t>
              </a:r>
              <a:endParaRPr lang="en-US" dirty="0">
                <a:solidFill>
                  <a:schemeClr val="tx2"/>
                </a:solidFill>
              </a:endParaRPr>
            </a:p>
          </p:txBody>
        </p:sp>
      </p:grpSp>
      <p:grpSp>
        <p:nvGrpSpPr>
          <p:cNvPr id="5" name="Group 58"/>
          <p:cNvGrpSpPr/>
          <p:nvPr/>
        </p:nvGrpSpPr>
        <p:grpSpPr>
          <a:xfrm>
            <a:off x="5337468" y="3181034"/>
            <a:ext cx="2961574" cy="1130469"/>
            <a:chOff x="385704" y="2978249"/>
            <a:chExt cx="2794436" cy="1066670"/>
          </a:xfrm>
        </p:grpSpPr>
        <p:sp>
          <p:nvSpPr>
            <p:cNvPr id="105" name="Rectangle 104"/>
            <p:cNvSpPr/>
            <p:nvPr/>
          </p:nvSpPr>
          <p:spPr>
            <a:xfrm>
              <a:off x="591563" y="2978249"/>
              <a:ext cx="2360706" cy="50367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en-US" sz="1500" dirty="0">
                <a:solidFill>
                  <a:schemeClr val="tx2"/>
                </a:solidFill>
              </a:endParaRPr>
            </a:p>
          </p:txBody>
        </p:sp>
        <p:sp>
          <p:nvSpPr>
            <p:cNvPr id="106" name="Rectangle 105"/>
            <p:cNvSpPr/>
            <p:nvPr/>
          </p:nvSpPr>
          <p:spPr>
            <a:xfrm>
              <a:off x="616752" y="3051663"/>
              <a:ext cx="2314563" cy="323165"/>
            </a:xfrm>
            <a:prstGeom prst="rect">
              <a:avLst/>
            </a:prstGeom>
          </p:spPr>
          <p:txBody>
            <a:bodyPr wrap="square">
              <a:spAutoFit/>
            </a:bodyPr>
            <a:lstStyle/>
            <a:p>
              <a:pPr algn="ctr">
                <a:defRPr/>
              </a:pPr>
              <a:r>
                <a:rPr lang="en-US" sz="1500" dirty="0" smtClean="0">
                  <a:solidFill>
                    <a:schemeClr val="bg1"/>
                  </a:solidFill>
                </a:rPr>
                <a:t>Analytics Engines</a:t>
              </a:r>
              <a:endParaRPr lang="en-US" sz="1500" dirty="0">
                <a:solidFill>
                  <a:schemeClr val="bg1"/>
                </a:solidFill>
              </a:endParaRPr>
            </a:p>
          </p:txBody>
        </p:sp>
        <p:pic>
          <p:nvPicPr>
            <p:cNvPr id="107" name="Picture 27" descr="ICON_Cloud_Q308"/>
            <p:cNvPicPr>
              <a:picLocks noChangeAspect="1" noChangeArrowheads="1"/>
            </p:cNvPicPr>
            <p:nvPr/>
          </p:nvPicPr>
          <p:blipFill>
            <a:blip r:embed="rId7" cstate="screen">
              <a:alphaModFix/>
            </a:blip>
            <a:srcRect/>
            <a:stretch>
              <a:fillRect/>
            </a:stretch>
          </p:blipFill>
          <p:spPr bwMode="gray">
            <a:xfrm>
              <a:off x="2263929" y="3596277"/>
              <a:ext cx="800951" cy="448642"/>
            </a:xfrm>
            <a:prstGeom prst="rect">
              <a:avLst/>
            </a:prstGeom>
            <a:noFill/>
            <a:ln w="9525">
              <a:noFill/>
              <a:miter lim="800000"/>
              <a:headEnd/>
              <a:tailEnd/>
            </a:ln>
            <a:effectLst/>
          </p:spPr>
        </p:pic>
        <p:pic>
          <p:nvPicPr>
            <p:cNvPr id="108" name="Picture 27" descr="ICON_Cloud_Q308"/>
            <p:cNvPicPr>
              <a:picLocks noChangeAspect="1" noChangeArrowheads="1"/>
            </p:cNvPicPr>
            <p:nvPr/>
          </p:nvPicPr>
          <p:blipFill>
            <a:blip r:embed="rId7" cstate="screen">
              <a:alphaModFix/>
            </a:blip>
            <a:srcRect/>
            <a:stretch>
              <a:fillRect/>
            </a:stretch>
          </p:blipFill>
          <p:spPr bwMode="gray">
            <a:xfrm>
              <a:off x="1807442" y="3596277"/>
              <a:ext cx="800951" cy="448642"/>
            </a:xfrm>
            <a:prstGeom prst="rect">
              <a:avLst/>
            </a:prstGeom>
            <a:noFill/>
            <a:ln w="9525">
              <a:noFill/>
              <a:miter lim="800000"/>
              <a:headEnd/>
              <a:tailEnd/>
            </a:ln>
            <a:effectLst/>
          </p:spPr>
        </p:pic>
        <p:pic>
          <p:nvPicPr>
            <p:cNvPr id="109" name="Picture 27" descr="ICON_Cloud_Q308"/>
            <p:cNvPicPr>
              <a:picLocks noChangeAspect="1" noChangeArrowheads="1"/>
            </p:cNvPicPr>
            <p:nvPr/>
          </p:nvPicPr>
          <p:blipFill>
            <a:blip r:embed="rId7" cstate="screen">
              <a:alphaModFix/>
            </a:blip>
            <a:srcRect/>
            <a:stretch>
              <a:fillRect/>
            </a:stretch>
          </p:blipFill>
          <p:spPr bwMode="gray">
            <a:xfrm>
              <a:off x="1350955" y="3596277"/>
              <a:ext cx="800951" cy="448642"/>
            </a:xfrm>
            <a:prstGeom prst="rect">
              <a:avLst/>
            </a:prstGeom>
            <a:noFill/>
            <a:ln w="9525">
              <a:noFill/>
              <a:miter lim="800000"/>
              <a:headEnd/>
              <a:tailEnd/>
            </a:ln>
            <a:effectLst/>
          </p:spPr>
        </p:pic>
        <p:pic>
          <p:nvPicPr>
            <p:cNvPr id="110" name="Picture 27" descr="ICON_Cloud_Q308"/>
            <p:cNvPicPr>
              <a:picLocks noChangeAspect="1" noChangeArrowheads="1"/>
            </p:cNvPicPr>
            <p:nvPr/>
          </p:nvPicPr>
          <p:blipFill>
            <a:blip r:embed="rId7" cstate="screen">
              <a:alphaModFix/>
            </a:blip>
            <a:srcRect/>
            <a:stretch>
              <a:fillRect/>
            </a:stretch>
          </p:blipFill>
          <p:spPr bwMode="gray">
            <a:xfrm>
              <a:off x="894467" y="3596277"/>
              <a:ext cx="800951" cy="448642"/>
            </a:xfrm>
            <a:prstGeom prst="rect">
              <a:avLst/>
            </a:prstGeom>
            <a:noFill/>
            <a:ln w="9525">
              <a:noFill/>
              <a:miter lim="800000"/>
              <a:headEnd/>
              <a:tailEnd/>
            </a:ln>
            <a:effectLst/>
          </p:spPr>
        </p:pic>
        <p:pic>
          <p:nvPicPr>
            <p:cNvPr id="111" name="Picture 27" descr="ICON_Cloud_Q308"/>
            <p:cNvPicPr>
              <a:picLocks noChangeAspect="1" noChangeArrowheads="1"/>
            </p:cNvPicPr>
            <p:nvPr/>
          </p:nvPicPr>
          <p:blipFill>
            <a:blip r:embed="rId7" cstate="screen">
              <a:alphaModFix/>
            </a:blip>
            <a:srcRect/>
            <a:stretch>
              <a:fillRect/>
            </a:stretch>
          </p:blipFill>
          <p:spPr bwMode="gray">
            <a:xfrm>
              <a:off x="478953" y="3590314"/>
              <a:ext cx="800951" cy="448642"/>
            </a:xfrm>
            <a:prstGeom prst="rect">
              <a:avLst/>
            </a:prstGeom>
            <a:noFill/>
            <a:ln w="9525">
              <a:noFill/>
              <a:miter lim="800000"/>
              <a:headEnd/>
              <a:tailEnd/>
            </a:ln>
            <a:effectLst/>
          </p:spPr>
        </p:pic>
        <p:pic>
          <p:nvPicPr>
            <p:cNvPr id="112" name="Picture 181" descr="disc lt blue"/>
            <p:cNvPicPr>
              <a:picLocks noChangeAspect="1" noChangeArrowheads="1"/>
            </p:cNvPicPr>
            <p:nvPr/>
          </p:nvPicPr>
          <p:blipFill>
            <a:blip r:embed="rId8" cstate="screen">
              <a:duotone>
                <a:schemeClr val="accent1">
                  <a:shade val="45000"/>
                  <a:satMod val="135000"/>
                </a:schemeClr>
                <a:prstClr val="white"/>
              </a:duotone>
            </a:blip>
            <a:srcRect/>
            <a:stretch>
              <a:fillRect/>
            </a:stretch>
          </p:blipFill>
          <p:spPr bwMode="gray">
            <a:xfrm>
              <a:off x="690472" y="3377049"/>
              <a:ext cx="311202" cy="292342"/>
            </a:xfrm>
            <a:prstGeom prst="rect">
              <a:avLst/>
            </a:prstGeom>
            <a:ln>
              <a:noFill/>
            </a:ln>
            <a:effectLst>
              <a:outerShdw blurRad="50800" dist="38100" dir="2700000" algn="tl" rotWithShape="0">
                <a:prstClr val="black">
                  <a:alpha val="40000"/>
                </a:prstClr>
              </a:outerShdw>
            </a:effectLst>
          </p:spPr>
        </p:pic>
        <p:grpSp>
          <p:nvGrpSpPr>
            <p:cNvPr id="6" name="Group 67"/>
            <p:cNvGrpSpPr/>
            <p:nvPr/>
          </p:nvGrpSpPr>
          <p:grpSpPr>
            <a:xfrm>
              <a:off x="2424707" y="3357261"/>
              <a:ext cx="428654" cy="331919"/>
              <a:chOff x="2427300" y="3422955"/>
              <a:chExt cx="428654" cy="331919"/>
            </a:xfrm>
          </p:grpSpPr>
          <p:sp>
            <p:nvSpPr>
              <p:cNvPr id="135" name="Rectangle 134"/>
              <p:cNvSpPr/>
              <p:nvPr/>
            </p:nvSpPr>
            <p:spPr bwMode="gray">
              <a:xfrm flipH="1">
                <a:off x="2427300"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6" name="Rectangle 135"/>
              <p:cNvSpPr/>
              <p:nvPr/>
            </p:nvSpPr>
            <p:spPr bwMode="gray">
              <a:xfrm flipH="1">
                <a:off x="2551548"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7" name="Rectangle 136"/>
              <p:cNvSpPr/>
              <p:nvPr/>
            </p:nvSpPr>
            <p:spPr bwMode="gray">
              <a:xfrm flipH="1">
                <a:off x="2476112"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8" name="Rectangle 137"/>
              <p:cNvSpPr/>
              <p:nvPr/>
            </p:nvSpPr>
            <p:spPr bwMode="gray">
              <a:xfrm flipH="1">
                <a:off x="2676682"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9" name="Rectangle 138"/>
              <p:cNvSpPr/>
              <p:nvPr/>
            </p:nvSpPr>
            <p:spPr bwMode="gray">
              <a:xfrm flipH="1">
                <a:off x="2601246"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0" name="Rectangle 139"/>
              <p:cNvSpPr/>
              <p:nvPr/>
            </p:nvSpPr>
            <p:spPr bwMode="gray">
              <a:xfrm flipH="1">
                <a:off x="2526697"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1" name="Rectangle 140"/>
              <p:cNvSpPr/>
              <p:nvPr/>
            </p:nvSpPr>
            <p:spPr bwMode="gray">
              <a:xfrm flipH="1">
                <a:off x="2726381"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2" name="Rectangle 141"/>
              <p:cNvSpPr/>
              <p:nvPr/>
            </p:nvSpPr>
            <p:spPr bwMode="gray">
              <a:xfrm flipH="1">
                <a:off x="2651833"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pic>
          <p:nvPicPr>
            <p:cNvPr id="114" name="Picture 181" descr="disc lt blue"/>
            <p:cNvPicPr>
              <a:picLocks noChangeAspect="1" noChangeArrowheads="1"/>
            </p:cNvPicPr>
            <p:nvPr/>
          </p:nvPicPr>
          <p:blipFill>
            <a:blip r:embed="rId8" cstate="screen">
              <a:duotone>
                <a:schemeClr val="accent1">
                  <a:shade val="45000"/>
                  <a:satMod val="135000"/>
                </a:schemeClr>
                <a:prstClr val="white"/>
              </a:duotone>
            </a:blip>
            <a:srcRect/>
            <a:stretch>
              <a:fillRect/>
            </a:stretch>
          </p:blipFill>
          <p:spPr bwMode="gray">
            <a:xfrm>
              <a:off x="1058955" y="3377049"/>
              <a:ext cx="311202" cy="292342"/>
            </a:xfrm>
            <a:prstGeom prst="rect">
              <a:avLst/>
            </a:prstGeom>
            <a:ln>
              <a:noFill/>
            </a:ln>
            <a:effectLst>
              <a:outerShdw blurRad="50800" dist="38100" dir="2700000" algn="tl" rotWithShape="0">
                <a:prstClr val="black">
                  <a:alpha val="40000"/>
                </a:prstClr>
              </a:outerShdw>
            </a:effectLst>
          </p:spPr>
        </p:pic>
        <p:grpSp>
          <p:nvGrpSpPr>
            <p:cNvPr id="7" name="Group 69"/>
            <p:cNvGrpSpPr/>
            <p:nvPr/>
          </p:nvGrpSpPr>
          <p:grpSpPr>
            <a:xfrm>
              <a:off x="1452838" y="3357261"/>
              <a:ext cx="428654" cy="331919"/>
              <a:chOff x="1455431" y="3422955"/>
              <a:chExt cx="428654" cy="331919"/>
            </a:xfrm>
          </p:grpSpPr>
          <p:sp>
            <p:nvSpPr>
              <p:cNvPr id="127" name="Rectangle 126"/>
              <p:cNvSpPr/>
              <p:nvPr/>
            </p:nvSpPr>
            <p:spPr bwMode="gray">
              <a:xfrm flipH="1">
                <a:off x="1455431"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8" name="Rectangle 127"/>
              <p:cNvSpPr/>
              <p:nvPr/>
            </p:nvSpPr>
            <p:spPr bwMode="gray">
              <a:xfrm flipH="1">
                <a:off x="1579679"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9" name="Rectangle 128"/>
              <p:cNvSpPr/>
              <p:nvPr/>
            </p:nvSpPr>
            <p:spPr bwMode="gray">
              <a:xfrm flipH="1">
                <a:off x="1504243"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0" name="Rectangle 129"/>
              <p:cNvSpPr/>
              <p:nvPr/>
            </p:nvSpPr>
            <p:spPr bwMode="gray">
              <a:xfrm flipH="1">
                <a:off x="1704813"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1" name="Rectangle 130"/>
              <p:cNvSpPr/>
              <p:nvPr/>
            </p:nvSpPr>
            <p:spPr bwMode="gray">
              <a:xfrm flipH="1">
                <a:off x="1629377"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2" name="Rectangle 131"/>
              <p:cNvSpPr/>
              <p:nvPr/>
            </p:nvSpPr>
            <p:spPr bwMode="gray">
              <a:xfrm flipH="1">
                <a:off x="1554828"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3" name="Rectangle 132"/>
              <p:cNvSpPr/>
              <p:nvPr/>
            </p:nvSpPr>
            <p:spPr bwMode="gray">
              <a:xfrm flipH="1">
                <a:off x="1754512"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4" name="Rectangle 133"/>
              <p:cNvSpPr/>
              <p:nvPr/>
            </p:nvSpPr>
            <p:spPr bwMode="gray">
              <a:xfrm flipH="1">
                <a:off x="1679964"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grpSp>
          <p:nvGrpSpPr>
            <p:cNvPr id="8" name="Group 70"/>
            <p:cNvGrpSpPr/>
            <p:nvPr/>
          </p:nvGrpSpPr>
          <p:grpSpPr>
            <a:xfrm>
              <a:off x="1938773" y="3357261"/>
              <a:ext cx="428654" cy="331919"/>
              <a:chOff x="1941366" y="3422955"/>
              <a:chExt cx="428654" cy="331919"/>
            </a:xfrm>
          </p:grpSpPr>
          <p:sp>
            <p:nvSpPr>
              <p:cNvPr id="119" name="Rectangle 118"/>
              <p:cNvSpPr/>
              <p:nvPr/>
            </p:nvSpPr>
            <p:spPr bwMode="gray">
              <a:xfrm flipH="1">
                <a:off x="1941366"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0" name="Rectangle 119"/>
              <p:cNvSpPr/>
              <p:nvPr/>
            </p:nvSpPr>
            <p:spPr bwMode="gray">
              <a:xfrm flipH="1">
                <a:off x="2065614"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1" name="Rectangle 120"/>
              <p:cNvSpPr/>
              <p:nvPr/>
            </p:nvSpPr>
            <p:spPr bwMode="gray">
              <a:xfrm flipH="1">
                <a:off x="1990178"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2" name="Rectangle 121"/>
              <p:cNvSpPr/>
              <p:nvPr/>
            </p:nvSpPr>
            <p:spPr bwMode="gray">
              <a:xfrm flipH="1">
                <a:off x="2190748"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3" name="Rectangle 122"/>
              <p:cNvSpPr/>
              <p:nvPr/>
            </p:nvSpPr>
            <p:spPr bwMode="gray">
              <a:xfrm flipH="1">
                <a:off x="2115312"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4" name="Rectangle 123"/>
              <p:cNvSpPr/>
              <p:nvPr/>
            </p:nvSpPr>
            <p:spPr bwMode="gray">
              <a:xfrm flipH="1">
                <a:off x="2040763"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5" name="Rectangle 124"/>
              <p:cNvSpPr/>
              <p:nvPr/>
            </p:nvSpPr>
            <p:spPr bwMode="gray">
              <a:xfrm flipH="1">
                <a:off x="2240447"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26" name="Rectangle 125"/>
              <p:cNvSpPr/>
              <p:nvPr/>
            </p:nvSpPr>
            <p:spPr bwMode="gray">
              <a:xfrm flipH="1">
                <a:off x="2165899"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sp>
          <p:nvSpPr>
            <p:cNvPr id="117" name="TextBox 116"/>
            <p:cNvSpPr txBox="1"/>
            <p:nvPr/>
          </p:nvSpPr>
          <p:spPr>
            <a:xfrm>
              <a:off x="385704" y="3684573"/>
              <a:ext cx="2794436" cy="323165"/>
            </a:xfrm>
            <a:prstGeom prst="rect">
              <a:avLst/>
            </a:prstGeom>
            <a:noFill/>
          </p:spPr>
          <p:txBody>
            <a:bodyPr wrap="square" rtlCol="0">
              <a:spAutoFit/>
            </a:bodyPr>
            <a:lstStyle/>
            <a:p>
              <a:pPr algn="ctr"/>
              <a:r>
                <a:rPr lang="en-US" sz="1500" dirty="0" smtClean="0">
                  <a:solidFill>
                    <a:schemeClr val="bg1"/>
                  </a:solidFill>
                  <a:effectLst>
                    <a:glow rad="63500">
                      <a:schemeClr val="accent1">
                        <a:satMod val="175000"/>
                        <a:alpha val="40000"/>
                      </a:schemeClr>
                    </a:glow>
                  </a:effectLst>
                </a:rPr>
                <a:t>Cloud Infrastructure</a:t>
              </a:r>
              <a:endParaRPr lang="en-US" sz="1500" dirty="0">
                <a:solidFill>
                  <a:schemeClr val="bg1"/>
                </a:solidFill>
                <a:effectLst>
                  <a:glow rad="63500">
                    <a:schemeClr val="accent1">
                      <a:satMod val="175000"/>
                      <a:alpha val="40000"/>
                    </a:schemeClr>
                  </a:glow>
                </a:effectLst>
              </a:endParaRPr>
            </a:p>
          </p:txBody>
        </p:sp>
        <p:sp>
          <p:nvSpPr>
            <p:cNvPr id="118" name="Rectangle 117"/>
            <p:cNvSpPr/>
            <p:nvPr/>
          </p:nvSpPr>
          <p:spPr>
            <a:xfrm>
              <a:off x="878492" y="3022153"/>
              <a:ext cx="1781833" cy="323165"/>
            </a:xfrm>
            <a:prstGeom prst="rect">
              <a:avLst/>
            </a:prstGeom>
          </p:spPr>
          <p:txBody>
            <a:bodyPr wrap="none">
              <a:spAutoFit/>
            </a:bodyPr>
            <a:lstStyle/>
            <a:p>
              <a:pPr algn="ctr"/>
              <a:r>
                <a:rPr lang="en-US" sz="1500" dirty="0">
                  <a:solidFill>
                    <a:schemeClr val="tx2"/>
                  </a:solidFill>
                </a:rPr>
                <a:t>Analytic Engines</a:t>
              </a:r>
            </a:p>
          </p:txBody>
        </p:sp>
      </p:grpSp>
      <p:sp>
        <p:nvSpPr>
          <p:cNvPr id="60" name="Rectangle 10"/>
          <p:cNvSpPr/>
          <p:nvPr/>
        </p:nvSpPr>
        <p:spPr>
          <a:xfrm>
            <a:off x="304800" y="4495800"/>
            <a:ext cx="8410575" cy="15641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81000" y="4667071"/>
            <a:ext cx="5718232" cy="923330"/>
          </a:xfrm>
          <a:prstGeom prst="rect">
            <a:avLst/>
          </a:prstGeom>
          <a:noFill/>
        </p:spPr>
        <p:txBody>
          <a:bodyPr wrap="none" rtlCol="0">
            <a:spAutoFit/>
          </a:bodyPr>
          <a:lstStyle/>
          <a:p>
            <a:r>
              <a:rPr lang="ru-RU" dirty="0" smtClean="0">
                <a:solidFill>
                  <a:srgbClr val="4D4D4D"/>
                </a:solidFill>
              </a:rPr>
              <a:t>Открытая библиотека встраиваемых функций</a:t>
            </a:r>
          </a:p>
          <a:p>
            <a:r>
              <a:rPr lang="ru-RU" dirty="0" smtClean="0">
                <a:solidFill>
                  <a:srgbClr val="4D4D4D"/>
                </a:solidFill>
              </a:rPr>
              <a:t>для скоростной параллельной обработки </a:t>
            </a:r>
          </a:p>
          <a:p>
            <a:r>
              <a:rPr lang="ru-RU" dirty="0" smtClean="0">
                <a:solidFill>
                  <a:srgbClr val="4D4D4D"/>
                </a:solidFill>
              </a:rPr>
              <a:t>Данных</a:t>
            </a:r>
          </a:p>
        </p:txBody>
      </p:sp>
      <p:pic>
        <p:nvPicPr>
          <p:cNvPr id="24578" name="Picture 2" descr="https://encrypted-tbn0.google.com/images?q=tbn:ANd9GcRavj0HBshzl95WHxP-R0xPJedj16QCIXQ1G7IVsEL2jgfwegur_w"/>
          <p:cNvPicPr>
            <a:picLocks noChangeAspect="1" noChangeArrowheads="1"/>
          </p:cNvPicPr>
          <p:nvPr/>
        </p:nvPicPr>
        <p:blipFill>
          <a:blip r:embed="rId9" cstate="print"/>
          <a:srcRect/>
          <a:stretch>
            <a:fillRect/>
          </a:stretch>
        </p:blipFill>
        <p:spPr bwMode="auto">
          <a:xfrm>
            <a:off x="6005070" y="4572001"/>
            <a:ext cx="2910330" cy="1295400"/>
          </a:xfrm>
          <a:prstGeom prst="rect">
            <a:avLst/>
          </a:prstGeom>
          <a:noFill/>
        </p:spPr>
      </p:pic>
    </p:spTree>
    <p:extLst>
      <p:ext uri="{BB962C8B-B14F-4D97-AF65-F5344CB8AC3E}">
        <p14:creationId xmlns:p14="http://schemas.microsoft.com/office/powerpoint/2010/main" xmlns="" val="2932246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down)">
                                      <p:cBhvr>
                                        <p:cTn id="29" dur="500"/>
                                        <p:tgtEl>
                                          <p:spTgt spid="6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down)">
                                      <p:cBhvr>
                                        <p:cTn id="32" dur="500"/>
                                        <p:tgtEl>
                                          <p:spTgt spid="61"/>
                                        </p:tgtEl>
                                      </p:cBhvr>
                                    </p:animEffect>
                                  </p:childTnLst>
                                </p:cTn>
                              </p:par>
                              <p:par>
                                <p:cTn id="33" presetID="22" presetClass="entr" presetSubtype="4" fill="hold" nodeType="withEffect">
                                  <p:stCondLst>
                                    <p:cond delay="0"/>
                                  </p:stCondLst>
                                  <p:childTnLst>
                                    <p:set>
                                      <p:cBhvr>
                                        <p:cTn id="34" dur="1" fill="hold">
                                          <p:stCondLst>
                                            <p:cond delay="0"/>
                                          </p:stCondLst>
                                        </p:cTn>
                                        <p:tgtEl>
                                          <p:spTgt spid="24578"/>
                                        </p:tgtEl>
                                        <p:attrNameLst>
                                          <p:attrName>style.visibility</p:attrName>
                                        </p:attrNameLst>
                                      </p:cBhvr>
                                      <p:to>
                                        <p:strVal val="visible"/>
                                      </p:to>
                                    </p:set>
                                    <p:animEffect transition="in" filter="wipe(down)">
                                      <p:cBhvr>
                                        <p:cTn id="35"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p:bldP spid="60" grpId="0" animBg="1"/>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99" y="138830"/>
            <a:ext cx="8410575" cy="920751"/>
          </a:xfrm>
        </p:spPr>
        <p:txBody>
          <a:bodyPr/>
          <a:lstStyle/>
          <a:p>
            <a:r>
              <a:rPr lang="ru-RU" dirty="0" smtClean="0"/>
              <a:t>На основ</a:t>
            </a:r>
            <a:r>
              <a:rPr lang="ru-RU" dirty="0" smtClean="0"/>
              <a:t>е  </a:t>
            </a:r>
            <a:r>
              <a:rPr lang="ru-RU" dirty="0" smtClean="0"/>
              <a:t> </a:t>
            </a:r>
            <a:r>
              <a:rPr lang="ru-RU" dirty="0" smtClean="0"/>
              <a:t>ПО </a:t>
            </a:r>
            <a:r>
              <a:rPr lang="en-US" dirty="0" smtClean="0"/>
              <a:t>EMC Greenplum</a:t>
            </a:r>
            <a:endParaRPr lang="en-US" dirty="0"/>
          </a:p>
        </p:txBody>
      </p:sp>
      <p:grpSp>
        <p:nvGrpSpPr>
          <p:cNvPr id="3" name="Group 21"/>
          <p:cNvGrpSpPr/>
          <p:nvPr/>
        </p:nvGrpSpPr>
        <p:grpSpPr>
          <a:xfrm>
            <a:off x="304801" y="1255257"/>
            <a:ext cx="8410574" cy="3229928"/>
            <a:chOff x="311609" y="1199032"/>
            <a:chExt cx="7935919" cy="3047645"/>
          </a:xfrm>
        </p:grpSpPr>
        <p:sp>
          <p:nvSpPr>
            <p:cNvPr id="11" name="Rectangle 10"/>
            <p:cNvSpPr/>
            <p:nvPr/>
          </p:nvSpPr>
          <p:spPr>
            <a:xfrm>
              <a:off x="311609" y="2722423"/>
              <a:ext cx="7935919" cy="14758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11609" y="1199032"/>
              <a:ext cx="7922731" cy="14758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57475" y="2852723"/>
              <a:ext cx="4209692" cy="1393954"/>
            </a:xfrm>
            <a:prstGeom prst="rect">
              <a:avLst/>
            </a:prstGeom>
            <a:noFill/>
          </p:spPr>
          <p:txBody>
            <a:bodyPr wrap="none" rtlCol="0">
              <a:spAutoFit/>
            </a:bodyPr>
            <a:lstStyle/>
            <a:p>
              <a:r>
                <a:rPr lang="ru-RU" dirty="0" smtClean="0">
                  <a:solidFill>
                    <a:srgbClr val="4D4D4D"/>
                  </a:solidFill>
                </a:rPr>
                <a:t>Структурированные и </a:t>
              </a:r>
            </a:p>
            <a:p>
              <a:r>
                <a:rPr lang="ru-RU" dirty="0" smtClean="0">
                  <a:solidFill>
                    <a:srgbClr val="4D4D4D"/>
                  </a:solidFill>
                </a:rPr>
                <a:t>неструктурированные  данные, </a:t>
              </a:r>
            </a:p>
            <a:p>
              <a:r>
                <a:rPr lang="ru-RU" dirty="0" smtClean="0">
                  <a:solidFill>
                    <a:srgbClr val="4D4D4D"/>
                  </a:solidFill>
                </a:rPr>
                <a:t>Анализ Петабайт текущих данных, </a:t>
              </a:r>
            </a:p>
            <a:p>
              <a:r>
                <a:rPr lang="ru-RU" dirty="0" smtClean="0">
                  <a:solidFill>
                    <a:srgbClr val="4D4D4D"/>
                  </a:solidFill>
                </a:rPr>
                <a:t>Горизонтальная </a:t>
              </a:r>
              <a:r>
                <a:rPr lang="ru-RU" dirty="0" smtClean="0">
                  <a:solidFill>
                    <a:srgbClr val="4D4D4D"/>
                  </a:solidFill>
                </a:rPr>
                <a:t>масштабируемость</a:t>
              </a:r>
              <a:endParaRPr lang="en-US" dirty="0" smtClean="0">
                <a:solidFill>
                  <a:srgbClr val="4D4D4D"/>
                </a:solidFill>
              </a:endParaRPr>
            </a:p>
            <a:p>
              <a:r>
                <a:rPr lang="en-US" dirty="0" smtClean="0">
                  <a:solidFill>
                    <a:srgbClr val="4D4D4D"/>
                  </a:solidFill>
                  <a:hlinkClick r:id="rId2"/>
                </a:rPr>
                <a:t>http://greenplum.org</a:t>
              </a:r>
              <a:r>
                <a:rPr lang="en-US" dirty="0" smtClean="0">
                  <a:solidFill>
                    <a:srgbClr val="4D4D4D"/>
                  </a:solidFill>
                </a:rPr>
                <a:t> </a:t>
              </a:r>
            </a:p>
          </p:txBody>
        </p:sp>
        <p:sp>
          <p:nvSpPr>
            <p:cNvPr id="14" name="TextBox 13"/>
            <p:cNvSpPr txBox="1"/>
            <p:nvPr/>
          </p:nvSpPr>
          <p:spPr>
            <a:xfrm>
              <a:off x="362144" y="1452608"/>
              <a:ext cx="4191542" cy="1132588"/>
            </a:xfrm>
            <a:prstGeom prst="rect">
              <a:avLst/>
            </a:prstGeom>
            <a:noFill/>
          </p:spPr>
          <p:txBody>
            <a:bodyPr wrap="none" rtlCol="0">
              <a:spAutoFit/>
            </a:bodyPr>
            <a:lstStyle/>
            <a:p>
              <a:r>
                <a:rPr lang="ru-RU" dirty="0" smtClean="0">
                  <a:solidFill>
                    <a:srgbClr val="4D4D4D"/>
                  </a:solidFill>
                </a:rPr>
                <a:t>Самообслуживание,</a:t>
              </a:r>
              <a:endParaRPr lang="en-US" dirty="0" smtClean="0">
                <a:solidFill>
                  <a:srgbClr val="4D4D4D"/>
                </a:solidFill>
              </a:endParaRPr>
            </a:p>
            <a:p>
              <a:r>
                <a:rPr lang="ru-RU" dirty="0" smtClean="0">
                  <a:solidFill>
                    <a:srgbClr val="4D4D4D"/>
                  </a:solidFill>
                </a:rPr>
                <a:t>Гибкость, Прозрачность, </a:t>
              </a:r>
            </a:p>
            <a:p>
              <a:r>
                <a:rPr lang="ru-RU" dirty="0" err="1" smtClean="0">
                  <a:solidFill>
                    <a:srgbClr val="4D4D4D"/>
                  </a:solidFill>
                </a:rPr>
                <a:t>Коллаборация</a:t>
              </a:r>
              <a:r>
                <a:rPr lang="ru-RU" dirty="0" smtClean="0">
                  <a:solidFill>
                    <a:srgbClr val="4D4D4D"/>
                  </a:solidFill>
                </a:rPr>
                <a:t> в реальном </a:t>
              </a:r>
              <a:r>
                <a:rPr lang="ru-RU" dirty="0" smtClean="0">
                  <a:solidFill>
                    <a:srgbClr val="4D4D4D"/>
                  </a:solidFill>
                </a:rPr>
                <a:t>времени</a:t>
              </a:r>
              <a:endParaRPr lang="en-US" dirty="0" smtClean="0">
                <a:solidFill>
                  <a:srgbClr val="4D4D4D"/>
                </a:solidFill>
              </a:endParaRPr>
            </a:p>
            <a:p>
              <a:r>
                <a:rPr lang="en-US" dirty="0" smtClean="0">
                  <a:solidFill>
                    <a:srgbClr val="4D4D4D"/>
                  </a:solidFill>
                  <a:hlinkClick r:id="rId3"/>
                </a:rPr>
                <a:t>http://openchorus.org</a:t>
              </a:r>
              <a:r>
                <a:rPr lang="en-US" dirty="0" smtClean="0">
                  <a:solidFill>
                    <a:srgbClr val="4D4D4D"/>
                  </a:solidFill>
                </a:rPr>
                <a:t> </a:t>
              </a:r>
              <a:endParaRPr lang="en-US" dirty="0" smtClean="0">
                <a:solidFill>
                  <a:srgbClr val="4D4D4D"/>
                </a:solidFill>
              </a:endParaRPr>
            </a:p>
          </p:txBody>
        </p:sp>
        <p:pic>
          <p:nvPicPr>
            <p:cNvPr id="15" name="Picture 14" descr="Boxshot-PPT-CH.png"/>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044304" y="1350837"/>
              <a:ext cx="1070410" cy="1247260"/>
            </a:xfrm>
            <a:prstGeom prst="rect">
              <a:avLst/>
            </a:prstGeom>
          </p:spPr>
        </p:pic>
        <p:pic>
          <p:nvPicPr>
            <p:cNvPr id="16" name="Picture 15" descr="Boxshot-PPT-DB.png"/>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4697485" y="2821766"/>
              <a:ext cx="1106984" cy="1289877"/>
            </a:xfrm>
            <a:prstGeom prst="rect">
              <a:avLst/>
            </a:prstGeom>
          </p:spPr>
        </p:pic>
        <p:pic>
          <p:nvPicPr>
            <p:cNvPr id="21" name="Picture 20" descr="Boxshot-PPT-HD.png"/>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035087" y="2808939"/>
              <a:ext cx="1106984" cy="1289877"/>
            </a:xfrm>
            <a:prstGeom prst="rect">
              <a:avLst/>
            </a:prstGeom>
          </p:spPr>
        </p:pic>
      </p:grpSp>
      <p:sp>
        <p:nvSpPr>
          <p:cNvPr id="17" name="Rectangle 10"/>
          <p:cNvSpPr/>
          <p:nvPr/>
        </p:nvSpPr>
        <p:spPr>
          <a:xfrm>
            <a:off x="304800" y="4495800"/>
            <a:ext cx="8410575" cy="15641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81000" y="4667071"/>
            <a:ext cx="5718232" cy="1200329"/>
          </a:xfrm>
          <a:prstGeom prst="rect">
            <a:avLst/>
          </a:prstGeom>
          <a:noFill/>
        </p:spPr>
        <p:txBody>
          <a:bodyPr wrap="none" rtlCol="0">
            <a:spAutoFit/>
          </a:bodyPr>
          <a:lstStyle/>
          <a:p>
            <a:r>
              <a:rPr lang="ru-RU" dirty="0" smtClean="0">
                <a:solidFill>
                  <a:srgbClr val="4D4D4D"/>
                </a:solidFill>
              </a:rPr>
              <a:t>Открытая библиотека встраиваемых функций</a:t>
            </a:r>
          </a:p>
          <a:p>
            <a:r>
              <a:rPr lang="ru-RU" dirty="0" smtClean="0">
                <a:solidFill>
                  <a:srgbClr val="4D4D4D"/>
                </a:solidFill>
              </a:rPr>
              <a:t>для скоростной параллельной обработки </a:t>
            </a:r>
          </a:p>
          <a:p>
            <a:r>
              <a:rPr lang="ru-RU" dirty="0" smtClean="0">
                <a:solidFill>
                  <a:srgbClr val="4D4D4D"/>
                </a:solidFill>
              </a:rPr>
              <a:t>Данных</a:t>
            </a:r>
          </a:p>
          <a:p>
            <a:r>
              <a:rPr lang="en-US" dirty="0" smtClean="0">
                <a:solidFill>
                  <a:srgbClr val="4D4D4D"/>
                </a:solidFill>
                <a:hlinkClick r:id="rId7"/>
              </a:rPr>
              <a:t>http://madlib.net</a:t>
            </a:r>
            <a:r>
              <a:rPr lang="en-US" dirty="0" smtClean="0">
                <a:solidFill>
                  <a:srgbClr val="4D4D4D"/>
                </a:solidFill>
              </a:rPr>
              <a:t> </a:t>
            </a:r>
          </a:p>
        </p:txBody>
      </p:sp>
      <p:pic>
        <p:nvPicPr>
          <p:cNvPr id="19" name="Picture 4" descr="Deep">
            <a:hlinkClick r:id=""/>
          </p:cNvPr>
          <p:cNvPicPr>
            <a:picLocks noChangeAspect="1" noChangeArrowheads="1"/>
          </p:cNvPicPr>
          <p:nvPr/>
        </p:nvPicPr>
        <p:blipFill>
          <a:blip r:embed="rId8" cstate="print"/>
          <a:srcRect/>
          <a:stretch>
            <a:fillRect/>
          </a:stretch>
        </p:blipFill>
        <p:spPr bwMode="auto">
          <a:xfrm>
            <a:off x="7543800" y="4648200"/>
            <a:ext cx="923925" cy="981076"/>
          </a:xfrm>
          <a:prstGeom prst="rect">
            <a:avLst/>
          </a:prstGeom>
          <a:noFill/>
        </p:spPr>
      </p:pic>
      <p:pic>
        <p:nvPicPr>
          <p:cNvPr id="20" name="Picture 6" descr="Agile">
            <a:hlinkClick r:id=""/>
          </p:cNvPr>
          <p:cNvPicPr>
            <a:picLocks noChangeAspect="1" noChangeArrowheads="1"/>
          </p:cNvPicPr>
          <p:nvPr/>
        </p:nvPicPr>
        <p:blipFill>
          <a:blip r:embed="rId9" cstate="print"/>
          <a:srcRect/>
          <a:stretch>
            <a:fillRect/>
          </a:stretch>
        </p:blipFill>
        <p:spPr bwMode="auto">
          <a:xfrm>
            <a:off x="6781800" y="4648200"/>
            <a:ext cx="762000" cy="981076"/>
          </a:xfrm>
          <a:prstGeom prst="rect">
            <a:avLst/>
          </a:prstGeom>
          <a:noFill/>
        </p:spPr>
      </p:pic>
      <p:pic>
        <p:nvPicPr>
          <p:cNvPr id="22" name="Picture 8" descr="Magnetic">
            <a:hlinkClick r:id=""/>
          </p:cNvPr>
          <p:cNvPicPr>
            <a:picLocks noChangeAspect="1" noChangeArrowheads="1"/>
          </p:cNvPicPr>
          <p:nvPr/>
        </p:nvPicPr>
        <p:blipFill>
          <a:blip r:embed="rId10" cstate="print"/>
          <a:srcRect/>
          <a:stretch>
            <a:fillRect/>
          </a:stretch>
        </p:blipFill>
        <p:spPr bwMode="auto">
          <a:xfrm>
            <a:off x="6096000" y="4648200"/>
            <a:ext cx="676275" cy="981076"/>
          </a:xfrm>
          <a:prstGeom prst="rect">
            <a:avLst/>
          </a:prstGeom>
          <a:noFill/>
        </p:spPr>
      </p:pic>
      <p:pic>
        <p:nvPicPr>
          <p:cNvPr id="23" name="Picture 2" descr="PreviewScreenSnapz001.png"/>
          <p:cNvPicPr>
            <a:picLocks noChangeAspect="1"/>
          </p:cNvPicPr>
          <p:nvPr/>
        </p:nvPicPr>
        <p:blipFill>
          <a:blip r:embed="rId11" cstate="screen"/>
          <a:stretch>
            <a:fillRect/>
          </a:stretch>
        </p:blipFill>
        <p:spPr bwMode="gray">
          <a:xfrm>
            <a:off x="7772400" y="2971800"/>
            <a:ext cx="685800" cy="1371600"/>
          </a:xfrm>
          <a:prstGeom prst="rect">
            <a:avLst/>
          </a:prstGeom>
          <a:noFill/>
          <a:ln>
            <a:noFill/>
          </a:ln>
        </p:spPr>
      </p:pic>
      <p:sp>
        <p:nvSpPr>
          <p:cNvPr id="24" name="TextBox 23"/>
          <p:cNvSpPr txBox="1"/>
          <p:nvPr/>
        </p:nvSpPr>
        <p:spPr>
          <a:xfrm>
            <a:off x="2667000" y="574357"/>
            <a:ext cx="286938" cy="492443"/>
          </a:xfrm>
          <a:prstGeom prst="rect">
            <a:avLst/>
          </a:prstGeom>
          <a:noFill/>
        </p:spPr>
        <p:txBody>
          <a:bodyPr wrap="none" lIns="0" tIns="0" rIns="0" bIns="0" rtlCol="0">
            <a:spAutoFit/>
          </a:bodyPr>
          <a:lstStyle/>
          <a:p>
            <a:pPr algn="ctr"/>
            <a:r>
              <a:rPr lang="ru-RU" sz="3200" dirty="0" smtClean="0">
                <a:solidFill>
                  <a:srgbClr val="FF0000"/>
                </a:solidFill>
                <a:latin typeface="Verdana" pitchFamily="34" charset="0"/>
                <a:ea typeface="+mj-ea"/>
                <a:cs typeface="+mj-cs"/>
              </a:rPr>
              <a:t>С</a:t>
            </a:r>
            <a:endParaRPr lang="en-US" sz="3200" dirty="0" smtClean="0">
              <a:solidFill>
                <a:srgbClr val="FF0000"/>
              </a:solidFill>
              <a:latin typeface="Verdana" pitchFamily="34" charset="0"/>
              <a:ea typeface="+mj-ea"/>
              <a:cs typeface="+mj-cs"/>
            </a:endParaRPr>
          </a:p>
        </p:txBody>
      </p:sp>
    </p:spTree>
    <p:extLst>
      <p:ext uri="{BB962C8B-B14F-4D97-AF65-F5344CB8AC3E}">
        <p14:creationId xmlns:p14="http://schemas.microsoft.com/office/powerpoint/2010/main" xmlns="" val="3444334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5" y="-228600"/>
            <a:ext cx="8410575" cy="920751"/>
          </a:xfrm>
        </p:spPr>
        <p:txBody>
          <a:bodyPr/>
          <a:lstStyle/>
          <a:p>
            <a:r>
              <a:rPr lang="ru-RU" dirty="0" smtClean="0"/>
              <a:t>ИТОГИ</a:t>
            </a:r>
            <a:endParaRPr lang="en-US" dirty="0"/>
          </a:p>
        </p:txBody>
      </p:sp>
      <p:sp>
        <p:nvSpPr>
          <p:cNvPr id="4" name="Content Placeholder 3"/>
          <p:cNvSpPr>
            <a:spLocks noGrp="1"/>
          </p:cNvSpPr>
          <p:nvPr>
            <p:ph sz="quarter" idx="10"/>
          </p:nvPr>
        </p:nvSpPr>
        <p:spPr>
          <a:xfrm>
            <a:off x="228600" y="685800"/>
            <a:ext cx="8548686" cy="4510616"/>
          </a:xfrm>
        </p:spPr>
        <p:txBody>
          <a:bodyPr/>
          <a:lstStyle/>
          <a:p>
            <a:r>
              <a:rPr lang="ru-RU" sz="2400" dirty="0" smtClean="0"/>
              <a:t>Использование </a:t>
            </a:r>
            <a:r>
              <a:rPr lang="ru-RU" sz="2400" dirty="0" smtClean="0"/>
              <a:t>СПО для Больших </a:t>
            </a:r>
            <a:r>
              <a:rPr lang="ru-RU" sz="2400" dirty="0" smtClean="0"/>
              <a:t>Данных это </a:t>
            </a:r>
            <a:r>
              <a:rPr lang="ru-RU" sz="2400" dirty="0" smtClean="0"/>
              <a:t>не только Большая Выгода, но </a:t>
            </a:r>
            <a:r>
              <a:rPr lang="ru-RU" sz="2400" dirty="0" smtClean="0"/>
              <a:t>и риск</a:t>
            </a:r>
            <a:endParaRPr lang="en-US" sz="2400" dirty="0" smtClean="0"/>
          </a:p>
          <a:p>
            <a:r>
              <a:rPr lang="ru-RU" sz="2400" dirty="0" smtClean="0"/>
              <a:t>Чтобы снизить риск, нужно выбрать оптимальную платформу</a:t>
            </a:r>
          </a:p>
          <a:p>
            <a:pPr lvl="1"/>
            <a:r>
              <a:rPr lang="ru-RU" sz="2000" dirty="0" smtClean="0"/>
              <a:t>Архитектурная надежность</a:t>
            </a:r>
            <a:endParaRPr lang="ru-RU" sz="2000" dirty="0" smtClean="0"/>
          </a:p>
          <a:p>
            <a:pPr lvl="1"/>
            <a:r>
              <a:rPr lang="ru-RU" sz="2000" dirty="0" smtClean="0"/>
              <a:t>Параллельная обработка</a:t>
            </a:r>
            <a:endParaRPr lang="en-US" sz="2000" dirty="0" smtClean="0"/>
          </a:p>
          <a:p>
            <a:pPr lvl="1"/>
            <a:r>
              <a:rPr lang="ru-RU" sz="2000" dirty="0" smtClean="0"/>
              <a:t>Масштабируемость</a:t>
            </a:r>
          </a:p>
          <a:p>
            <a:pPr lvl="1"/>
            <a:r>
              <a:rPr lang="ru-RU" sz="2000" dirty="0" smtClean="0"/>
              <a:t>Возможность поддержки корпоративного класса</a:t>
            </a:r>
          </a:p>
          <a:p>
            <a:pPr lvl="1"/>
            <a:r>
              <a:rPr lang="ru-RU" sz="2000" dirty="0" smtClean="0"/>
              <a:t>Возможность предварительно протестировать</a:t>
            </a:r>
            <a:endParaRPr lang="en-US" sz="2000" dirty="0" smtClean="0"/>
          </a:p>
          <a:p>
            <a:r>
              <a:rPr lang="en-US" sz="2400" dirty="0" smtClean="0"/>
              <a:t>EMC </a:t>
            </a:r>
            <a:r>
              <a:rPr lang="ru-RU" sz="2400" dirty="0" smtClean="0"/>
              <a:t>предлагает </a:t>
            </a:r>
            <a:r>
              <a:rPr lang="en-US" sz="2400" dirty="0" smtClean="0"/>
              <a:t>Open Source </a:t>
            </a:r>
            <a:r>
              <a:rPr lang="ru-RU" sz="2400" dirty="0" smtClean="0"/>
              <a:t>сообществу:</a:t>
            </a:r>
            <a:endParaRPr lang="ru-RU" sz="2400" dirty="0" smtClean="0"/>
          </a:p>
          <a:p>
            <a:pPr lvl="1"/>
            <a:r>
              <a:rPr lang="en-US" sz="2000" b="1" dirty="0" smtClean="0"/>
              <a:t>Greenplum</a:t>
            </a:r>
            <a:r>
              <a:rPr lang="en-US" sz="2000" dirty="0" smtClean="0"/>
              <a:t> – </a:t>
            </a:r>
            <a:r>
              <a:rPr lang="ru-RU" sz="2000" dirty="0" smtClean="0"/>
              <a:t>СУБД и платформа для Больших Данных</a:t>
            </a:r>
            <a:endParaRPr lang="en-US" sz="2000" dirty="0" smtClean="0"/>
          </a:p>
          <a:p>
            <a:pPr lvl="1"/>
            <a:r>
              <a:rPr lang="en-US" sz="2000" b="1" dirty="0" smtClean="0"/>
              <a:t>Hadoop</a:t>
            </a:r>
            <a:r>
              <a:rPr lang="ru-RU" sz="2000" dirty="0" smtClean="0"/>
              <a:t> – платформу для неструктурированных Данных</a:t>
            </a:r>
            <a:endParaRPr lang="en-US" sz="2000" dirty="0" smtClean="0"/>
          </a:p>
          <a:p>
            <a:pPr lvl="1"/>
            <a:r>
              <a:rPr lang="en-US" sz="2000" b="1" dirty="0" smtClean="0"/>
              <a:t>Chorus</a:t>
            </a:r>
            <a:r>
              <a:rPr lang="ru-RU" sz="2000" dirty="0" smtClean="0"/>
              <a:t> – платформа для </a:t>
            </a:r>
            <a:r>
              <a:rPr lang="ru-RU" sz="2000" dirty="0" err="1" smtClean="0"/>
              <a:t>коллаборации</a:t>
            </a:r>
            <a:r>
              <a:rPr lang="ru-RU" sz="2000" dirty="0" smtClean="0"/>
              <a:t> аналитиков</a:t>
            </a:r>
            <a:endParaRPr lang="en-US" sz="2000" dirty="0" smtClean="0"/>
          </a:p>
          <a:p>
            <a:pPr lvl="1"/>
            <a:r>
              <a:rPr lang="en-US" sz="2000" b="1" dirty="0" err="1" smtClean="0"/>
              <a:t>MADLib</a:t>
            </a:r>
            <a:r>
              <a:rPr lang="ru-RU" sz="2000" dirty="0" smtClean="0"/>
              <a:t> -  набор встроенных аналитических функций</a:t>
            </a:r>
            <a:endParaRPr lang="en-US" sz="2000" dirty="0" smtClean="0"/>
          </a:p>
        </p:txBody>
      </p:sp>
      <p:pic>
        <p:nvPicPr>
          <p:cNvPr id="5" name="Picture 2" descr="PreviewScreenSnapz001.png"/>
          <p:cNvPicPr>
            <a:picLocks noChangeAspect="1"/>
          </p:cNvPicPr>
          <p:nvPr/>
        </p:nvPicPr>
        <p:blipFill>
          <a:blip r:embed="rId2" cstate="screen"/>
          <a:stretch>
            <a:fillRect/>
          </a:stretch>
        </p:blipFill>
        <p:spPr bwMode="gray">
          <a:xfrm>
            <a:off x="-1981200" y="1828800"/>
            <a:ext cx="1828800" cy="36576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ipe(dow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3.33333E-6 3.70028E-8 L 1.26667 3.70028E-8 " pathEditMode="relative" rAng="0" ptsTypes="AA">
                                      <p:cBhvr>
                                        <p:cTn id="61" dur="5000" fill="hold"/>
                                        <p:tgtEl>
                                          <p:spTgt spid="5"/>
                                        </p:tgtEl>
                                        <p:attrNameLst>
                                          <p:attrName>ppt_x</p:attrName>
                                          <p:attrName>ppt_y</p:attrName>
                                        </p:attrNameLst>
                                      </p:cBhvr>
                                      <p:rCtr x="6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606675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714" y="0"/>
            <a:ext cx="8410575" cy="920751"/>
          </a:xfrm>
        </p:spPr>
        <p:txBody>
          <a:bodyPr/>
          <a:lstStyle/>
          <a:p>
            <a:r>
              <a:rPr lang="ru-RU" dirty="0" smtClean="0"/>
              <a:t>Происхождение Больших Данных </a:t>
            </a:r>
            <a:endParaRPr lang="en-US" dirty="0"/>
          </a:p>
        </p:txBody>
      </p:sp>
      <p:pic>
        <p:nvPicPr>
          <p:cNvPr id="26" name="Picture 3"/>
          <p:cNvPicPr>
            <a:picLocks noChangeAspect="1" noChangeArrowheads="1"/>
          </p:cNvPicPr>
          <p:nvPr/>
        </p:nvPicPr>
        <p:blipFill>
          <a:blip r:embed="rId3" cstate="screen">
            <a:grayscl/>
          </a:blip>
          <a:srcRect/>
          <a:stretch>
            <a:fillRect/>
          </a:stretch>
        </p:blipFill>
        <p:spPr bwMode="gray">
          <a:xfrm>
            <a:off x="2554157" y="3452199"/>
            <a:ext cx="1647533" cy="98852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27" name="Text Box 11"/>
          <p:cNvSpPr txBox="1">
            <a:spLocks noChangeArrowheads="1"/>
          </p:cNvSpPr>
          <p:nvPr/>
        </p:nvSpPr>
        <p:spPr bwMode="gray">
          <a:xfrm>
            <a:off x="2733445" y="4472352"/>
            <a:ext cx="1288956" cy="492443"/>
          </a:xfrm>
          <a:prstGeom prst="rect">
            <a:avLst/>
          </a:prstGeom>
          <a:noFill/>
          <a:ln w="9525">
            <a:noFill/>
            <a:miter lim="800000"/>
            <a:headEnd/>
            <a:tailEnd/>
          </a:ln>
        </p:spPr>
        <p:txBody>
          <a:bodyPr wrap="square" lIns="0" tIns="0" rIns="0" bIns="0">
            <a:spAutoFit/>
          </a:bodyPr>
          <a:lstStyle/>
          <a:p>
            <a:r>
              <a:rPr lang="en-US" sz="1600" dirty="0" smtClean="0">
                <a:solidFill>
                  <a:srgbClr val="4D4D4D"/>
                </a:solidFill>
                <a:latin typeface="Verdana"/>
                <a:cs typeface="Verdana"/>
              </a:rPr>
              <a:t>Geophysical</a:t>
            </a:r>
            <a:br>
              <a:rPr lang="en-US" sz="1600" dirty="0" smtClean="0">
                <a:solidFill>
                  <a:srgbClr val="4D4D4D"/>
                </a:solidFill>
                <a:latin typeface="Verdana"/>
                <a:cs typeface="Verdana"/>
              </a:rPr>
            </a:br>
            <a:r>
              <a:rPr lang="en-US" sz="1600" dirty="0" smtClean="0">
                <a:solidFill>
                  <a:srgbClr val="4D4D4D"/>
                </a:solidFill>
                <a:latin typeface="Verdana"/>
                <a:cs typeface="Verdana"/>
              </a:rPr>
              <a:t>Exploration</a:t>
            </a:r>
            <a:endParaRPr lang="en-US" sz="1600" dirty="0">
              <a:solidFill>
                <a:srgbClr val="4D4D4D"/>
              </a:solidFill>
              <a:latin typeface="Verdana"/>
              <a:cs typeface="Verdana"/>
            </a:endParaRPr>
          </a:p>
        </p:txBody>
      </p:sp>
      <p:pic>
        <p:nvPicPr>
          <p:cNvPr id="28" name="Picture 27" descr="meter.bmp"/>
          <p:cNvPicPr>
            <a:picLocks noChangeAspect="1"/>
          </p:cNvPicPr>
          <p:nvPr/>
        </p:nvPicPr>
        <p:blipFill>
          <a:blip r:embed="rId4" cstate="screen">
            <a:grayscl/>
          </a:blip>
          <a:stretch>
            <a:fillRect/>
          </a:stretch>
        </p:blipFill>
        <p:spPr bwMode="gray">
          <a:xfrm>
            <a:off x="304806" y="3478106"/>
            <a:ext cx="2106695" cy="1078132"/>
          </a:xfrm>
          <a:prstGeom prst="rect">
            <a:avLst/>
          </a:prstGeom>
        </p:spPr>
      </p:pic>
      <p:pic>
        <p:nvPicPr>
          <p:cNvPr id="29" name="Picture 28"/>
          <p:cNvPicPr>
            <a:picLocks noChangeAspect="1"/>
          </p:cNvPicPr>
          <p:nvPr/>
        </p:nvPicPr>
        <p:blipFill>
          <a:blip r:embed="rId5" cstate="screen">
            <a:grayscl/>
          </a:blip>
          <a:stretch>
            <a:fillRect/>
          </a:stretch>
        </p:blipFill>
        <p:spPr bwMode="gray">
          <a:xfrm>
            <a:off x="5247191" y="1435496"/>
            <a:ext cx="1324961" cy="1262024"/>
          </a:xfrm>
          <a:prstGeom prst="rect">
            <a:avLst/>
          </a:prstGeom>
        </p:spPr>
      </p:pic>
      <p:pic>
        <p:nvPicPr>
          <p:cNvPr id="30" name="Picture 29"/>
          <p:cNvPicPr>
            <a:picLocks noChangeAspect="1"/>
          </p:cNvPicPr>
          <p:nvPr/>
        </p:nvPicPr>
        <p:blipFill>
          <a:blip r:embed="rId6" cstate="screen">
            <a:grayscl/>
          </a:blip>
          <a:stretch>
            <a:fillRect/>
          </a:stretch>
        </p:blipFill>
        <p:spPr bwMode="gray">
          <a:xfrm>
            <a:off x="849566" y="1708823"/>
            <a:ext cx="824100" cy="1135039"/>
          </a:xfrm>
          <a:prstGeom prst="rect">
            <a:avLst/>
          </a:prstGeom>
        </p:spPr>
      </p:pic>
      <p:sp>
        <p:nvSpPr>
          <p:cNvPr id="31" name="Text Box 5"/>
          <p:cNvSpPr txBox="1">
            <a:spLocks noChangeArrowheads="1"/>
          </p:cNvSpPr>
          <p:nvPr/>
        </p:nvSpPr>
        <p:spPr bwMode="gray">
          <a:xfrm>
            <a:off x="4645692" y="3424369"/>
            <a:ext cx="1688864" cy="246221"/>
          </a:xfrm>
          <a:prstGeom prst="rect">
            <a:avLst/>
          </a:prstGeom>
          <a:noFill/>
          <a:ln w="9525">
            <a:noFill/>
            <a:miter lim="800000"/>
            <a:headEnd/>
            <a:tailEnd/>
          </a:ln>
        </p:spPr>
        <p:txBody>
          <a:bodyPr wrap="none" lIns="0" tIns="0" rIns="0" bIns="0">
            <a:spAutoFit/>
          </a:bodyPr>
          <a:lstStyle/>
          <a:p>
            <a:pPr algn="ctr"/>
            <a:r>
              <a:rPr lang="en-US" sz="1600" dirty="0" smtClean="0">
                <a:solidFill>
                  <a:srgbClr val="4D4D4D"/>
                </a:solidFill>
                <a:latin typeface="Verdana"/>
                <a:cs typeface="Verdana"/>
              </a:rPr>
              <a:t>Medical Imaging</a:t>
            </a:r>
          </a:p>
        </p:txBody>
      </p:sp>
      <p:sp>
        <p:nvSpPr>
          <p:cNvPr id="32" name="Text Box 12"/>
          <p:cNvSpPr txBox="1">
            <a:spLocks noChangeArrowheads="1"/>
          </p:cNvSpPr>
          <p:nvPr/>
        </p:nvSpPr>
        <p:spPr bwMode="gray">
          <a:xfrm>
            <a:off x="5282086" y="2613126"/>
            <a:ext cx="1429935" cy="492443"/>
          </a:xfrm>
          <a:prstGeom prst="rect">
            <a:avLst/>
          </a:prstGeom>
          <a:noFill/>
          <a:ln w="9525">
            <a:noFill/>
            <a:miter lim="800000"/>
            <a:headEnd/>
            <a:tailEnd/>
          </a:ln>
        </p:spPr>
        <p:txBody>
          <a:bodyPr wrap="square" lIns="0" tIns="0" rIns="0" bIns="0">
            <a:spAutoFit/>
          </a:bodyPr>
          <a:lstStyle/>
          <a:p>
            <a:pPr algn="ctr"/>
            <a:r>
              <a:rPr lang="en-US" sz="1600" dirty="0" smtClean="0">
                <a:solidFill>
                  <a:srgbClr val="4D4D4D"/>
                </a:solidFill>
                <a:latin typeface="Verdana"/>
                <a:cs typeface="Verdana"/>
              </a:rPr>
              <a:t>Video</a:t>
            </a:r>
            <a:br>
              <a:rPr lang="en-US" sz="1600" dirty="0" smtClean="0">
                <a:solidFill>
                  <a:srgbClr val="4D4D4D"/>
                </a:solidFill>
                <a:latin typeface="Verdana"/>
                <a:cs typeface="Verdana"/>
              </a:rPr>
            </a:br>
            <a:r>
              <a:rPr lang="en-US" sz="1600" dirty="0" smtClean="0">
                <a:solidFill>
                  <a:srgbClr val="4D4D4D"/>
                </a:solidFill>
                <a:latin typeface="Verdana"/>
                <a:cs typeface="Verdana"/>
              </a:rPr>
              <a:t>Surveillance</a:t>
            </a:r>
            <a:endParaRPr lang="en-US" sz="1600" dirty="0">
              <a:solidFill>
                <a:srgbClr val="4D4D4D"/>
              </a:solidFill>
              <a:latin typeface="Verdana"/>
              <a:cs typeface="Verdana"/>
            </a:endParaRPr>
          </a:p>
        </p:txBody>
      </p:sp>
      <p:sp>
        <p:nvSpPr>
          <p:cNvPr id="33" name="Text Box 6"/>
          <p:cNvSpPr txBox="1">
            <a:spLocks noChangeArrowheads="1"/>
          </p:cNvSpPr>
          <p:nvPr/>
        </p:nvSpPr>
        <p:spPr bwMode="gray">
          <a:xfrm>
            <a:off x="454309" y="2869241"/>
            <a:ext cx="1614615" cy="246221"/>
          </a:xfrm>
          <a:prstGeom prst="rect">
            <a:avLst/>
          </a:prstGeom>
          <a:noFill/>
          <a:ln w="9525">
            <a:noFill/>
            <a:miter lim="800000"/>
            <a:headEnd/>
            <a:tailEnd/>
          </a:ln>
        </p:spPr>
        <p:txBody>
          <a:bodyPr wrap="square" lIns="0" tIns="0" rIns="0" bIns="0">
            <a:spAutoFit/>
          </a:bodyPr>
          <a:lstStyle/>
          <a:p>
            <a:r>
              <a:rPr lang="en-US" sz="1600" dirty="0" smtClean="0">
                <a:solidFill>
                  <a:schemeClr val="bg2"/>
                </a:solidFill>
                <a:latin typeface="Verdana"/>
                <a:cs typeface="Verdana"/>
              </a:rPr>
              <a:t>Mobile Sensors</a:t>
            </a:r>
            <a:endParaRPr lang="en-US" sz="1600" dirty="0">
              <a:solidFill>
                <a:schemeClr val="bg2"/>
              </a:solidFill>
              <a:latin typeface="Verdana"/>
              <a:cs typeface="Verdana"/>
            </a:endParaRPr>
          </a:p>
        </p:txBody>
      </p:sp>
      <p:pic>
        <p:nvPicPr>
          <p:cNvPr id="34" name="Picture 33" descr="MRI_System_GE-Signa3.png"/>
          <p:cNvPicPr>
            <a:picLocks noChangeAspect="1"/>
          </p:cNvPicPr>
          <p:nvPr/>
        </p:nvPicPr>
        <p:blipFill>
          <a:blip r:embed="rId7" cstate="screen">
            <a:grayscl/>
          </a:blip>
          <a:stretch>
            <a:fillRect/>
          </a:stretch>
        </p:blipFill>
        <p:spPr bwMode="gray">
          <a:xfrm>
            <a:off x="4759976" y="3736138"/>
            <a:ext cx="1460295" cy="1204276"/>
          </a:xfrm>
          <a:prstGeom prst="rect">
            <a:avLst/>
          </a:prstGeom>
        </p:spPr>
      </p:pic>
      <p:pic>
        <p:nvPicPr>
          <p:cNvPr id="35" name="Picture 34" descr="dna3a.jpg"/>
          <p:cNvPicPr>
            <a:picLocks noChangeAspect="1"/>
          </p:cNvPicPr>
          <p:nvPr/>
        </p:nvPicPr>
        <p:blipFill>
          <a:blip r:embed="rId8" cstate="screen">
            <a:grayscl/>
          </a:blip>
          <a:stretch>
            <a:fillRect/>
          </a:stretch>
        </p:blipFill>
        <p:spPr bwMode="gray">
          <a:xfrm>
            <a:off x="6736706" y="3572931"/>
            <a:ext cx="848320" cy="1182559"/>
          </a:xfrm>
          <a:prstGeom prst="rect">
            <a:avLst/>
          </a:prstGeom>
        </p:spPr>
      </p:pic>
      <p:sp>
        <p:nvSpPr>
          <p:cNvPr id="36" name="Text Box 5"/>
          <p:cNvSpPr txBox="1">
            <a:spLocks noChangeArrowheads="1"/>
          </p:cNvSpPr>
          <p:nvPr/>
        </p:nvSpPr>
        <p:spPr bwMode="gray">
          <a:xfrm>
            <a:off x="6912184" y="1632487"/>
            <a:ext cx="1791366" cy="246221"/>
          </a:xfrm>
          <a:prstGeom prst="rect">
            <a:avLst/>
          </a:prstGeom>
          <a:noFill/>
          <a:ln w="9525">
            <a:noFill/>
            <a:miter lim="800000"/>
            <a:headEnd/>
            <a:tailEnd/>
          </a:ln>
        </p:spPr>
        <p:txBody>
          <a:bodyPr wrap="square" lIns="0" tIns="0" rIns="0" bIns="0">
            <a:spAutoFit/>
          </a:bodyPr>
          <a:lstStyle/>
          <a:p>
            <a:r>
              <a:rPr lang="en-US" sz="1600" dirty="0" smtClean="0">
                <a:solidFill>
                  <a:srgbClr val="4D4D4D"/>
                </a:solidFill>
                <a:latin typeface="Verdana"/>
                <a:cs typeface="Verdana"/>
              </a:rPr>
              <a:t>Video Rendering</a:t>
            </a:r>
            <a:endParaRPr lang="en-US" sz="1600" dirty="0">
              <a:solidFill>
                <a:srgbClr val="4D4D4D"/>
              </a:solidFill>
              <a:latin typeface="Verdana"/>
              <a:cs typeface="Verdana"/>
            </a:endParaRPr>
          </a:p>
        </p:txBody>
      </p:sp>
      <p:sp>
        <p:nvSpPr>
          <p:cNvPr id="37" name="Text Box 6"/>
          <p:cNvSpPr txBox="1">
            <a:spLocks noChangeArrowheads="1"/>
          </p:cNvSpPr>
          <p:nvPr/>
        </p:nvSpPr>
        <p:spPr bwMode="gray">
          <a:xfrm>
            <a:off x="7628010" y="3792987"/>
            <a:ext cx="1338834" cy="492443"/>
          </a:xfrm>
          <a:prstGeom prst="rect">
            <a:avLst/>
          </a:prstGeom>
          <a:noFill/>
          <a:ln w="9525">
            <a:noFill/>
            <a:miter lim="800000"/>
            <a:headEnd/>
            <a:tailEnd/>
          </a:ln>
        </p:spPr>
        <p:txBody>
          <a:bodyPr wrap="square" lIns="0" tIns="0" rIns="0" bIns="0">
            <a:spAutoFit/>
          </a:bodyPr>
          <a:lstStyle/>
          <a:p>
            <a:r>
              <a:rPr lang="en-US" sz="1600" dirty="0" smtClean="0">
                <a:solidFill>
                  <a:srgbClr val="4D4D4D"/>
                </a:solidFill>
                <a:latin typeface="Verdana"/>
                <a:cs typeface="Verdana"/>
              </a:rPr>
              <a:t>Gene </a:t>
            </a:r>
          </a:p>
          <a:p>
            <a:r>
              <a:rPr lang="en-US" sz="1600" dirty="0" smtClean="0">
                <a:solidFill>
                  <a:srgbClr val="4D4D4D"/>
                </a:solidFill>
                <a:latin typeface="Verdana"/>
                <a:cs typeface="Verdana"/>
              </a:rPr>
              <a:t>Sequencing</a:t>
            </a:r>
            <a:endParaRPr lang="en-US" sz="1600" dirty="0">
              <a:solidFill>
                <a:srgbClr val="4D4D4D"/>
              </a:solidFill>
              <a:latin typeface="Verdana"/>
              <a:cs typeface="Verdana"/>
            </a:endParaRPr>
          </a:p>
        </p:txBody>
      </p:sp>
      <p:pic>
        <p:nvPicPr>
          <p:cNvPr id="38" name="Picture 37"/>
          <p:cNvPicPr>
            <a:picLocks noChangeAspect="1"/>
          </p:cNvPicPr>
          <p:nvPr/>
        </p:nvPicPr>
        <p:blipFill>
          <a:blip r:embed="rId9" cstate="screen">
            <a:grayscl/>
          </a:blip>
          <a:stretch>
            <a:fillRect/>
          </a:stretch>
        </p:blipFill>
        <p:spPr bwMode="gray">
          <a:xfrm>
            <a:off x="7018473" y="2046288"/>
            <a:ext cx="1456226" cy="94654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39" name="Text Box 11"/>
          <p:cNvSpPr txBox="1">
            <a:spLocks noChangeArrowheads="1"/>
          </p:cNvSpPr>
          <p:nvPr/>
        </p:nvSpPr>
        <p:spPr bwMode="gray">
          <a:xfrm>
            <a:off x="713675" y="4590041"/>
            <a:ext cx="1288956" cy="246221"/>
          </a:xfrm>
          <a:prstGeom prst="rect">
            <a:avLst/>
          </a:prstGeom>
          <a:noFill/>
          <a:ln w="9525">
            <a:noFill/>
            <a:miter lim="800000"/>
            <a:headEnd/>
            <a:tailEnd/>
          </a:ln>
        </p:spPr>
        <p:txBody>
          <a:bodyPr wrap="square" lIns="0" tIns="0" rIns="0" bIns="0">
            <a:spAutoFit/>
          </a:bodyPr>
          <a:lstStyle/>
          <a:p>
            <a:r>
              <a:rPr lang="en-US" sz="1600" dirty="0" smtClean="0">
                <a:solidFill>
                  <a:srgbClr val="4D4D4D"/>
                </a:solidFill>
                <a:latin typeface="Verdana"/>
                <a:cs typeface="Verdana"/>
              </a:rPr>
              <a:t>Smart Grids</a:t>
            </a:r>
          </a:p>
        </p:txBody>
      </p:sp>
      <p:pic>
        <p:nvPicPr>
          <p:cNvPr id="40" name="Picture 39" descr="Facebook logo.jpg"/>
          <p:cNvPicPr>
            <a:picLocks noChangeAspect="1"/>
          </p:cNvPicPr>
          <p:nvPr/>
        </p:nvPicPr>
        <p:blipFill>
          <a:blip r:embed="rId10" cstate="screen">
            <a:grayscl/>
          </a:blip>
          <a:stretch>
            <a:fillRect/>
          </a:stretch>
        </p:blipFill>
        <p:spPr>
          <a:xfrm>
            <a:off x="2357247" y="1672996"/>
            <a:ext cx="1135792" cy="1135792"/>
          </a:xfrm>
          <a:prstGeom prst="rect">
            <a:avLst/>
          </a:prstGeom>
        </p:spPr>
      </p:pic>
      <p:pic>
        <p:nvPicPr>
          <p:cNvPr id="41" name="Picture 40" descr="Credit cards.jpg"/>
          <p:cNvPicPr>
            <a:picLocks noChangeAspect="1"/>
          </p:cNvPicPr>
          <p:nvPr/>
        </p:nvPicPr>
        <p:blipFill>
          <a:blip r:embed="rId11" cstate="screen">
            <a:duotone>
              <a:schemeClr val="bg2">
                <a:shade val="45000"/>
                <a:satMod val="135000"/>
              </a:schemeClr>
              <a:prstClr val="white"/>
            </a:duotone>
          </a:blip>
          <a:stretch>
            <a:fillRect/>
          </a:stretch>
        </p:blipFill>
        <p:spPr>
          <a:xfrm>
            <a:off x="4049401" y="2035470"/>
            <a:ext cx="899726" cy="1158446"/>
          </a:xfrm>
          <a:prstGeom prst="rect">
            <a:avLst/>
          </a:prstGeom>
        </p:spPr>
      </p:pic>
      <p:sp>
        <p:nvSpPr>
          <p:cNvPr id="42" name="Text Box 6"/>
          <p:cNvSpPr txBox="1">
            <a:spLocks noChangeArrowheads="1"/>
          </p:cNvSpPr>
          <p:nvPr/>
        </p:nvSpPr>
        <p:spPr bwMode="gray">
          <a:xfrm>
            <a:off x="2248627" y="2865121"/>
            <a:ext cx="1353032" cy="246221"/>
          </a:xfrm>
          <a:prstGeom prst="rect">
            <a:avLst/>
          </a:prstGeom>
          <a:noFill/>
          <a:ln w="9525">
            <a:noFill/>
            <a:miter lim="800000"/>
            <a:headEnd/>
            <a:tailEnd/>
          </a:ln>
        </p:spPr>
        <p:txBody>
          <a:bodyPr wrap="square" lIns="0" tIns="0" rIns="0" bIns="0">
            <a:spAutoFit/>
          </a:bodyPr>
          <a:lstStyle/>
          <a:p>
            <a:r>
              <a:rPr lang="en-US" sz="1600" dirty="0" smtClean="0">
                <a:solidFill>
                  <a:srgbClr val="4D4D4D"/>
                </a:solidFill>
                <a:latin typeface="Verdana"/>
                <a:cs typeface="Verdana"/>
              </a:rPr>
              <a:t>Social Media</a:t>
            </a:r>
            <a:endParaRPr lang="en-US" sz="1600" dirty="0">
              <a:solidFill>
                <a:srgbClr val="4D4D4D"/>
              </a:solidFill>
              <a:latin typeface="Verdana"/>
              <a:cs typeface="Verdana"/>
            </a:endParaRPr>
          </a:p>
        </p:txBody>
      </p:sp>
      <p:sp>
        <p:nvSpPr>
          <p:cNvPr id="43" name="Text Box 6"/>
          <p:cNvSpPr txBox="1">
            <a:spLocks noChangeArrowheads="1"/>
          </p:cNvSpPr>
          <p:nvPr/>
        </p:nvSpPr>
        <p:spPr bwMode="gray">
          <a:xfrm>
            <a:off x="3822748" y="1419379"/>
            <a:ext cx="1353032" cy="492443"/>
          </a:xfrm>
          <a:prstGeom prst="rect">
            <a:avLst/>
          </a:prstGeom>
          <a:noFill/>
          <a:ln w="9525">
            <a:noFill/>
            <a:miter lim="800000"/>
            <a:headEnd/>
            <a:tailEnd/>
          </a:ln>
        </p:spPr>
        <p:txBody>
          <a:bodyPr wrap="square" lIns="0" tIns="0" rIns="0" bIns="0">
            <a:spAutoFit/>
          </a:bodyPr>
          <a:lstStyle/>
          <a:p>
            <a:pPr algn="ctr"/>
            <a:r>
              <a:rPr lang="en-US" sz="1600" dirty="0" smtClean="0">
                <a:solidFill>
                  <a:srgbClr val="4D4D4D"/>
                </a:solidFill>
                <a:latin typeface="Verdana"/>
                <a:cs typeface="Verdana"/>
              </a:rPr>
              <a:t>Electronic</a:t>
            </a:r>
          </a:p>
          <a:p>
            <a:pPr algn="ctr"/>
            <a:r>
              <a:rPr lang="en-US" sz="1600" dirty="0" smtClean="0">
                <a:solidFill>
                  <a:srgbClr val="4D4D4D"/>
                </a:solidFill>
                <a:latin typeface="Verdana"/>
                <a:cs typeface="Verdana"/>
              </a:rPr>
              <a:t>Payments</a:t>
            </a:r>
            <a:endParaRPr lang="en-US" sz="1600" dirty="0">
              <a:solidFill>
                <a:srgbClr val="4D4D4D"/>
              </a:solidFill>
              <a:latin typeface="Verdana"/>
              <a:cs typeface="Verdana"/>
            </a:endParaRPr>
          </a:p>
        </p:txBody>
      </p:sp>
    </p:spTree>
    <p:extLst>
      <p:ext uri="{BB962C8B-B14F-4D97-AF65-F5344CB8AC3E}">
        <p14:creationId xmlns:p14="http://schemas.microsoft.com/office/powerpoint/2010/main" xmlns="" val="23864779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cloud big data sign.jpg"/>
          <p:cNvPicPr>
            <a:picLocks noChangeAspect="1"/>
          </p:cNvPicPr>
          <p:nvPr/>
        </p:nvPicPr>
        <p:blipFill>
          <a:blip r:embed="rId3" cstate="print"/>
          <a:stretch>
            <a:fillRect/>
          </a:stretch>
        </p:blipFill>
        <p:spPr bwMode="gray">
          <a:xfrm>
            <a:off x="0" y="0"/>
            <a:ext cx="4596384" cy="6175248"/>
          </a:xfrm>
          <a:prstGeom prst="rect">
            <a:avLst/>
          </a:prstGeom>
        </p:spPr>
      </p:pic>
      <p:sp>
        <p:nvSpPr>
          <p:cNvPr id="4" name="TextBox 3"/>
          <p:cNvSpPr txBox="1"/>
          <p:nvPr/>
        </p:nvSpPr>
        <p:spPr bwMode="gray">
          <a:xfrm>
            <a:off x="3969573" y="914400"/>
            <a:ext cx="5077031" cy="2308324"/>
          </a:xfrm>
          <a:prstGeom prst="rect">
            <a:avLst/>
          </a:prstGeom>
          <a:noFill/>
        </p:spPr>
        <p:txBody>
          <a:bodyPr wrap="none" rtlCol="0">
            <a:spAutoFit/>
          </a:bodyPr>
          <a:lstStyle/>
          <a:p>
            <a:pPr algn="ctr"/>
            <a:r>
              <a:rPr lang="ru-RU" sz="7200" dirty="0" smtClean="0">
                <a:solidFill>
                  <a:schemeClr val="tx2"/>
                </a:solidFill>
              </a:rPr>
              <a:t>БОЛЬШИЕ</a:t>
            </a:r>
          </a:p>
          <a:p>
            <a:pPr algn="ctr"/>
            <a:r>
              <a:rPr lang="ru-RU" sz="7200" dirty="0" smtClean="0">
                <a:solidFill>
                  <a:schemeClr val="tx2"/>
                </a:solidFill>
              </a:rPr>
              <a:t>ДАННЫЕ</a:t>
            </a:r>
            <a:endParaRPr lang="en-US" sz="7200" dirty="0">
              <a:solidFill>
                <a:schemeClr val="tx2"/>
              </a:solidFill>
            </a:endParaRPr>
          </a:p>
        </p:txBody>
      </p:sp>
      <p:sp>
        <p:nvSpPr>
          <p:cNvPr id="5" name="Rectangle 4"/>
          <p:cNvSpPr/>
          <p:nvPr/>
        </p:nvSpPr>
        <p:spPr bwMode="gray">
          <a:xfrm>
            <a:off x="4267200" y="3195935"/>
            <a:ext cx="4552415" cy="461665"/>
          </a:xfrm>
          <a:prstGeom prst="rect">
            <a:avLst/>
          </a:prstGeom>
        </p:spPr>
        <p:txBody>
          <a:bodyPr wrap="square">
            <a:spAutoFit/>
          </a:bodyPr>
          <a:lstStyle/>
          <a:p>
            <a:pPr algn="ctr"/>
            <a:r>
              <a:rPr lang="ru-RU" sz="2400" dirty="0" smtClean="0">
                <a:solidFill>
                  <a:schemeClr val="tx2"/>
                </a:solidFill>
              </a:rPr>
              <a:t>МЕНЯЮТ БИЗНЕС</a:t>
            </a:r>
            <a:endParaRPr lang="en-US" sz="2400" dirty="0" smtClean="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66714" y="-228600"/>
            <a:ext cx="8410575" cy="920751"/>
          </a:xfrm>
        </p:spPr>
        <p:txBody>
          <a:bodyPr/>
          <a:lstStyle/>
          <a:p>
            <a:r>
              <a:rPr lang="ru-RU" dirty="0" smtClean="0"/>
              <a:t>Феномен Больших Данных</a:t>
            </a:r>
            <a:endParaRPr lang="en-US" dirty="0"/>
          </a:p>
        </p:txBody>
      </p:sp>
      <p:sp>
        <p:nvSpPr>
          <p:cNvPr id="22531" name="Content Placeholder 4"/>
          <p:cNvSpPr>
            <a:spLocks noGrp="1"/>
          </p:cNvSpPr>
          <p:nvPr>
            <p:ph sz="quarter" idx="11"/>
          </p:nvPr>
        </p:nvSpPr>
        <p:spPr>
          <a:xfrm>
            <a:off x="457200" y="1371600"/>
            <a:ext cx="8320089" cy="4051299"/>
          </a:xfrm>
        </p:spPr>
        <p:txBody>
          <a:bodyPr/>
          <a:lstStyle/>
          <a:p>
            <a:r>
              <a:rPr lang="ru-RU" dirty="0" smtClean="0"/>
              <a:t>На порядки больше, чем в традиционных СУБД</a:t>
            </a:r>
          </a:p>
          <a:p>
            <a:r>
              <a:rPr lang="ru-RU" dirty="0" smtClean="0"/>
              <a:t>Сотни </a:t>
            </a:r>
            <a:r>
              <a:rPr lang="ru-RU" dirty="0" err="1" smtClean="0"/>
              <a:t>ГБайт</a:t>
            </a:r>
            <a:r>
              <a:rPr lang="ru-RU" dirty="0" smtClean="0"/>
              <a:t> – это </a:t>
            </a:r>
            <a:r>
              <a:rPr lang="en-US" i="1" dirty="0" smtClean="0"/>
              <a:t>low </a:t>
            </a:r>
            <a:r>
              <a:rPr lang="en-US" i="1" dirty="0" smtClean="0"/>
              <a:t>end</a:t>
            </a:r>
            <a:r>
              <a:rPr lang="en-US" dirty="0" smtClean="0"/>
              <a:t> </a:t>
            </a:r>
            <a:r>
              <a:rPr lang="ru-RU" dirty="0" smtClean="0"/>
              <a:t>Больших Данных</a:t>
            </a:r>
          </a:p>
          <a:p>
            <a:r>
              <a:rPr lang="ru-RU" dirty="0" smtClean="0"/>
              <a:t>Обычно – от </a:t>
            </a:r>
            <a:r>
              <a:rPr lang="ru-RU" dirty="0" err="1" smtClean="0"/>
              <a:t>ТБайтов</a:t>
            </a:r>
            <a:r>
              <a:rPr lang="ru-RU" dirty="0" smtClean="0"/>
              <a:t> до </a:t>
            </a:r>
            <a:r>
              <a:rPr lang="ru-RU" dirty="0" err="1" smtClean="0"/>
              <a:t>ПБайтов</a:t>
            </a:r>
            <a:endParaRPr lang="ru-RU" dirty="0" smtClean="0"/>
          </a:p>
          <a:p>
            <a:r>
              <a:rPr lang="ru-RU" dirty="0" smtClean="0"/>
              <a:t>Данные разного рода</a:t>
            </a:r>
          </a:p>
          <a:p>
            <a:r>
              <a:rPr lang="ru-RU" dirty="0" smtClean="0"/>
              <a:t>Обрабатывается весь объем данных</a:t>
            </a:r>
          </a:p>
          <a:p>
            <a:r>
              <a:rPr lang="ru-RU" dirty="0" smtClean="0"/>
              <a:t>Один компьютер точно с этим не справится</a:t>
            </a:r>
            <a:r>
              <a:rPr lang="en-US" dirty="0" smtClean="0"/>
              <a:t> </a:t>
            </a:r>
            <a:endParaRPr lang="ru-RU" dirty="0" smtClean="0"/>
          </a:p>
          <a:p>
            <a:r>
              <a:rPr lang="ru-RU" dirty="0" smtClean="0"/>
              <a:t>Задачу обработки можно решать параллельно </a:t>
            </a:r>
          </a:p>
          <a:p>
            <a:pPr lvl="1"/>
            <a:r>
              <a:rPr lang="ru-RU" dirty="0" smtClean="0"/>
              <a:t>масштабируемый кластер</a:t>
            </a:r>
          </a:p>
          <a:p>
            <a:pPr lvl="1"/>
            <a:r>
              <a:rPr lang="ru-RU" dirty="0" smtClean="0"/>
              <a:t>распределенная </a:t>
            </a:r>
            <a:r>
              <a:rPr lang="ru-RU" dirty="0" smtClean="0"/>
              <a:t>файловая система</a:t>
            </a:r>
          </a:p>
          <a:p>
            <a:endParaRPr lang="en-US" dirty="0"/>
          </a:p>
        </p:txBody>
      </p:sp>
      <p:sp>
        <p:nvSpPr>
          <p:cNvPr id="7" name="Text Placeholder 6"/>
          <p:cNvSpPr>
            <a:spLocks noGrp="1"/>
          </p:cNvSpPr>
          <p:nvPr>
            <p:ph type="body" idx="1"/>
          </p:nvPr>
        </p:nvSpPr>
        <p:spPr>
          <a:xfrm>
            <a:off x="366714" y="762000"/>
            <a:ext cx="8410575" cy="461625"/>
          </a:xfrm>
        </p:spPr>
        <p:txBody>
          <a:bodyPr/>
          <a:lstStyle/>
          <a:p>
            <a:r>
              <a:rPr lang="ru-RU" dirty="0" smtClean="0"/>
              <a:t>Большие Данные - э</a:t>
            </a:r>
            <a:r>
              <a:rPr lang="ru-RU" dirty="0" smtClean="0"/>
              <a:t>то сколько?</a:t>
            </a:r>
            <a:endParaRPr lang="en-US" dirty="0"/>
          </a:p>
        </p:txBody>
      </p:sp>
    </p:spTree>
    <p:extLst>
      <p:ext uri="{BB962C8B-B14F-4D97-AF65-F5344CB8AC3E}">
        <p14:creationId xmlns:p14="http://schemas.microsoft.com/office/powerpoint/2010/main" xmlns="" val="9521326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Традиционные платформы для аналитики</a:t>
            </a:r>
            <a:endParaRPr lang="en-US" dirty="0"/>
          </a:p>
        </p:txBody>
      </p:sp>
      <p:sp>
        <p:nvSpPr>
          <p:cNvPr id="19" name="Rectangle 18"/>
          <p:cNvSpPr/>
          <p:nvPr/>
        </p:nvSpPr>
        <p:spPr>
          <a:xfrm>
            <a:off x="366714" y="1828800"/>
            <a:ext cx="6635700" cy="914400"/>
          </a:xfrm>
          <a:prstGeom prst="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bg2"/>
                </a:solidFill>
              </a:rPr>
              <a:t>Только структурированные данные</a:t>
            </a:r>
            <a:endParaRPr lang="en-US" sz="2800" dirty="0">
              <a:solidFill>
                <a:schemeClr val="bg2"/>
              </a:solidFill>
            </a:endParaRPr>
          </a:p>
        </p:txBody>
      </p:sp>
      <p:sp>
        <p:nvSpPr>
          <p:cNvPr id="20" name="Rectangle 19"/>
          <p:cNvSpPr/>
          <p:nvPr/>
        </p:nvSpPr>
        <p:spPr>
          <a:xfrm>
            <a:off x="366714" y="4050949"/>
            <a:ext cx="6635700" cy="914400"/>
          </a:xfrm>
          <a:prstGeom prst="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bg2"/>
                </a:solidFill>
              </a:rPr>
              <a:t>Вертикальное масштабирование</a:t>
            </a:r>
            <a:r>
              <a:rPr lang="en-US" sz="2800" dirty="0" smtClean="0">
                <a:solidFill>
                  <a:schemeClr val="bg2"/>
                </a:solidFill>
              </a:rPr>
              <a:t> </a:t>
            </a:r>
            <a:endParaRPr lang="en-US" sz="2800" dirty="0">
              <a:solidFill>
                <a:schemeClr val="bg2"/>
              </a:solidFill>
            </a:endParaRPr>
          </a:p>
        </p:txBody>
      </p:sp>
      <p:sp>
        <p:nvSpPr>
          <p:cNvPr id="21" name="Rectangle 20"/>
          <p:cNvSpPr/>
          <p:nvPr/>
        </p:nvSpPr>
        <p:spPr>
          <a:xfrm>
            <a:off x="2141589" y="2930880"/>
            <a:ext cx="6635700" cy="914400"/>
          </a:xfrm>
          <a:prstGeom prst="rect">
            <a:avLst/>
          </a:prstGeom>
          <a:gradFill flip="none" rotWithShape="1">
            <a:gsLst>
              <a:gs pos="0">
                <a:schemeClr val="bg1"/>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800" dirty="0" smtClean="0">
                <a:solidFill>
                  <a:schemeClr val="bg2"/>
                </a:solidFill>
              </a:rPr>
              <a:t>Анализ Тбайтов старых данных</a:t>
            </a:r>
            <a:endParaRPr lang="en-US" sz="2800" dirty="0">
              <a:solidFill>
                <a:schemeClr val="bg2"/>
              </a:solidFill>
            </a:endParaRPr>
          </a:p>
        </p:txBody>
      </p:sp>
      <p:pic>
        <p:nvPicPr>
          <p:cNvPr id="22" name="Picture 21"/>
          <p:cNvPicPr>
            <a:picLocks noChangeAspect="1"/>
          </p:cNvPicPr>
          <p:nvPr/>
        </p:nvPicPr>
        <p:blipFill>
          <a:blip r:embed="rId3"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a:xfrm>
            <a:off x="497779" y="3004039"/>
            <a:ext cx="747750" cy="747750"/>
          </a:xfrm>
          <a:prstGeom prst="rect">
            <a:avLst/>
          </a:prstGeom>
        </p:spPr>
      </p:pic>
      <p:pic>
        <p:nvPicPr>
          <p:cNvPr id="23" name="Picture 22"/>
          <p:cNvPicPr>
            <a:picLocks noChangeAspect="1"/>
          </p:cNvPicPr>
          <p:nvPr/>
        </p:nvPicPr>
        <p:blipFill>
          <a:blip r:embed="rId3"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a:xfrm>
            <a:off x="1397929" y="3004039"/>
            <a:ext cx="747750" cy="747750"/>
          </a:xfrm>
          <a:prstGeom prst="rect">
            <a:avLst/>
          </a:prstGeom>
        </p:spPr>
      </p:pic>
      <p:pic>
        <p:nvPicPr>
          <p:cNvPr id="25" name="Picture 24"/>
          <p:cNvPicPr>
            <a:picLocks noChangeAspect="1"/>
          </p:cNvPicPr>
          <p:nvPr/>
        </p:nvPicPr>
        <p:blipFill>
          <a:blip r:embed="rId3"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a:xfrm>
            <a:off x="947854" y="3004039"/>
            <a:ext cx="747750" cy="747750"/>
          </a:xfrm>
          <a:prstGeom prst="rect">
            <a:avLst/>
          </a:prstGeom>
        </p:spPr>
      </p:pic>
      <p:pic>
        <p:nvPicPr>
          <p:cNvPr id="26" name="Picture 25"/>
          <p:cNvPicPr>
            <a:picLocks noChangeAspect="1"/>
          </p:cNvPicPr>
          <p:nvPr/>
        </p:nvPicPr>
        <p:blipFill>
          <a:blip r:embed="rId4" cstate="screen">
            <a:clrChange>
              <a:clrFrom>
                <a:srgbClr val="FFFFFF"/>
              </a:clrFrom>
              <a:clrTo>
                <a:srgbClr val="FFFFFF">
                  <a:alpha val="0"/>
                </a:srgbClr>
              </a:clrTo>
            </a:clrChange>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a:ext>
            </a:extLst>
          </a:blip>
          <a:stretch>
            <a:fillRect/>
          </a:stretch>
        </p:blipFill>
        <p:spPr>
          <a:xfrm>
            <a:off x="2025090" y="3068312"/>
            <a:ext cx="612330" cy="636438"/>
          </a:xfrm>
          <a:prstGeom prst="rect">
            <a:avLst/>
          </a:prstGeom>
        </p:spPr>
      </p:pic>
      <p:pic>
        <p:nvPicPr>
          <p:cNvPr id="32" name="Picture 31" descr="Tables.png"/>
          <p:cNvPicPr>
            <a:picLocks noChangeAspect="1"/>
          </p:cNvPicPr>
          <p:nvPr/>
        </p:nvPicPr>
        <p:blipFill>
          <a:blip r:embed="rId6" cstate="screen">
            <a:grayscl/>
            <a:extLst>
              <a:ext uri="{BEBA8EAE-BF5A-486C-A8C5-ECC9F3942E4B}">
                <a14:imgProps xmlns:a14="http://schemas.microsoft.com/office/drawing/2010/main" xmlns="">
                  <a14:imgLayer r:embed="rId7">
                    <a14:imgEffect>
                      <a14:saturation sat="400000"/>
                    </a14:imgEffect>
                  </a14:imgLayer>
                </a14:imgProps>
              </a:ext>
              <a:ext uri="{28A0092B-C50C-407E-A947-70E740481C1C}">
                <a14:useLocalDpi xmlns:a14="http://schemas.microsoft.com/office/drawing/2010/main" xmlns="" val="0"/>
              </a:ext>
            </a:extLst>
          </a:blip>
          <a:stretch>
            <a:fillRect/>
          </a:stretch>
        </p:blipFill>
        <p:spPr>
          <a:xfrm>
            <a:off x="7294281" y="1858895"/>
            <a:ext cx="945029" cy="945029"/>
          </a:xfrm>
          <a:prstGeom prst="rect">
            <a:avLst/>
          </a:prstGeom>
        </p:spPr>
      </p:pic>
      <p:pic>
        <p:nvPicPr>
          <p:cNvPr id="34" name="Picture 181" descr="disc lt blue"/>
          <p:cNvPicPr>
            <a:picLocks noChangeAspect="1" noChangeArrowheads="1"/>
          </p:cNvPicPr>
          <p:nvPr/>
        </p:nvPicPr>
        <p:blipFill>
          <a:blip r:embed="rId8" cstate="screen">
            <a:grayscl/>
          </a:blip>
          <a:srcRect/>
          <a:stretch>
            <a:fillRect/>
          </a:stretch>
        </p:blipFill>
        <p:spPr bwMode="gray">
          <a:xfrm>
            <a:off x="6633886" y="1994554"/>
            <a:ext cx="717174" cy="673711"/>
          </a:xfrm>
          <a:prstGeom prst="rect">
            <a:avLst/>
          </a:prstGeom>
          <a:ln>
            <a:noFill/>
          </a:ln>
          <a:effectLst>
            <a:outerShdw blurRad="50800" dist="38100" dir="2700000" algn="tl" rotWithShape="0">
              <a:prstClr val="black">
                <a:alpha val="40000"/>
              </a:prstClr>
            </a:outerShdw>
          </a:effectLst>
        </p:spPr>
      </p:pic>
      <p:grpSp>
        <p:nvGrpSpPr>
          <p:cNvPr id="3" name="Group 34"/>
          <p:cNvGrpSpPr>
            <a:grpSpLocks noChangeAspect="1"/>
          </p:cNvGrpSpPr>
          <p:nvPr/>
        </p:nvGrpSpPr>
        <p:grpSpPr bwMode="gray">
          <a:xfrm>
            <a:off x="7028804" y="4009496"/>
            <a:ext cx="964636" cy="1146463"/>
            <a:chOff x="6134232" y="3286125"/>
            <a:chExt cx="1514343" cy="1914665"/>
          </a:xfrm>
        </p:grpSpPr>
        <p:pic>
          <p:nvPicPr>
            <p:cNvPr id="37" name="Picture 16" descr="disc lt blue virtual.png"/>
            <p:cNvPicPr>
              <a:picLocks noChangeAspect="1"/>
            </p:cNvPicPr>
            <p:nvPr/>
          </p:nvPicPr>
          <p:blipFill>
            <a:blip r:embed="rId9" cstate="screen">
              <a:grayscl/>
              <a:extLst/>
            </a:blip>
            <a:srcRect/>
            <a:stretch>
              <a:fillRect/>
            </a:stretch>
          </p:blipFill>
          <p:spPr bwMode="gray">
            <a:xfrm>
              <a:off x="6134232" y="4429488"/>
              <a:ext cx="1480229" cy="771302"/>
            </a:xfrm>
            <a:prstGeom prst="rect">
              <a:avLst/>
            </a:prstGeom>
            <a:noFill/>
            <a:ln>
              <a:noFill/>
            </a:ln>
            <a:extLst/>
          </p:spPr>
        </p:pic>
        <p:pic>
          <p:nvPicPr>
            <p:cNvPr id="38" name="Picture 55"/>
            <p:cNvPicPr>
              <a:picLocks noChangeAspect="1"/>
            </p:cNvPicPr>
            <p:nvPr/>
          </p:nvPicPr>
          <p:blipFill>
            <a:blip r:embed="rId10" cstate="screen"/>
            <a:srcRect/>
            <a:stretch>
              <a:fillRect/>
            </a:stretch>
          </p:blipFill>
          <p:spPr bwMode="gray">
            <a:xfrm>
              <a:off x="6194425" y="3286125"/>
              <a:ext cx="885825" cy="1184275"/>
            </a:xfrm>
            <a:prstGeom prst="rect">
              <a:avLst/>
            </a:prstGeom>
            <a:noFill/>
            <a:ln w="9525">
              <a:noFill/>
              <a:miter lim="800000"/>
              <a:headEnd/>
              <a:tailEnd/>
            </a:ln>
          </p:spPr>
        </p:pic>
        <p:pic>
          <p:nvPicPr>
            <p:cNvPr id="39" name="Picture 56"/>
            <p:cNvPicPr>
              <a:picLocks noChangeAspect="1"/>
            </p:cNvPicPr>
            <p:nvPr/>
          </p:nvPicPr>
          <p:blipFill>
            <a:blip r:embed="rId10" cstate="screen"/>
            <a:srcRect/>
            <a:stretch>
              <a:fillRect/>
            </a:stretch>
          </p:blipFill>
          <p:spPr bwMode="gray">
            <a:xfrm>
              <a:off x="6761163" y="3286125"/>
              <a:ext cx="887412" cy="1184275"/>
            </a:xfrm>
            <a:prstGeom prst="rect">
              <a:avLst/>
            </a:prstGeom>
            <a:noFill/>
            <a:ln w="9525">
              <a:noFill/>
              <a:miter lim="800000"/>
              <a:headEnd/>
              <a:tailEnd/>
            </a:ln>
          </p:spPr>
        </p:pic>
      </p:grpSp>
    </p:spTree>
    <p:extLst>
      <p:ext uri="{BB962C8B-B14F-4D97-AF65-F5344CB8AC3E}">
        <p14:creationId xmlns:p14="http://schemas.microsoft.com/office/powerpoint/2010/main" xmlns="" val="24277378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Ч</a:t>
            </a:r>
            <a:r>
              <a:rPr lang="ru-RU" dirty="0" smtClean="0"/>
              <a:t>то если Аналитика будет подобна </a:t>
            </a:r>
            <a:r>
              <a:rPr lang="en-US" dirty="0" smtClean="0"/>
              <a:t>Google </a:t>
            </a:r>
            <a:r>
              <a:rPr lang="en-US" dirty="0" smtClean="0"/>
              <a:t>?</a:t>
            </a:r>
            <a:endParaRPr lang="en-US" dirty="0"/>
          </a:p>
        </p:txBody>
      </p:sp>
      <p:sp>
        <p:nvSpPr>
          <p:cNvPr id="13" name="TextBox 12"/>
          <p:cNvSpPr txBox="1"/>
          <p:nvPr/>
        </p:nvSpPr>
        <p:spPr>
          <a:xfrm>
            <a:off x="1687178" y="3667629"/>
            <a:ext cx="6237622" cy="523220"/>
          </a:xfrm>
          <a:prstGeom prst="rect">
            <a:avLst/>
          </a:prstGeom>
          <a:noFill/>
        </p:spPr>
        <p:txBody>
          <a:bodyPr wrap="square" rtlCol="0">
            <a:spAutoFit/>
          </a:bodyPr>
          <a:lstStyle/>
          <a:p>
            <a:pPr algn="ctr"/>
            <a:r>
              <a:rPr lang="en-US" sz="2800" dirty="0" smtClean="0">
                <a:solidFill>
                  <a:schemeClr val="bg2"/>
                </a:solidFill>
              </a:rPr>
              <a:t>1,000,000,000 </a:t>
            </a:r>
            <a:r>
              <a:rPr lang="ru-RU" sz="2800" dirty="0" smtClean="0">
                <a:solidFill>
                  <a:schemeClr val="bg2"/>
                </a:solidFill>
              </a:rPr>
              <a:t>запросов в день</a:t>
            </a:r>
            <a:endParaRPr lang="en-US" sz="2800" dirty="0">
              <a:solidFill>
                <a:schemeClr val="bg2"/>
              </a:solidFill>
            </a:endParaRPr>
          </a:p>
        </p:txBody>
      </p:sp>
      <p:sp>
        <p:nvSpPr>
          <p:cNvPr id="14" name="TextBox 13"/>
          <p:cNvSpPr txBox="1"/>
          <p:nvPr/>
        </p:nvSpPr>
        <p:spPr>
          <a:xfrm>
            <a:off x="762000" y="4229100"/>
            <a:ext cx="8153400" cy="523220"/>
          </a:xfrm>
          <a:prstGeom prst="rect">
            <a:avLst/>
          </a:prstGeom>
          <a:noFill/>
        </p:spPr>
        <p:txBody>
          <a:bodyPr wrap="square" rtlCol="0">
            <a:spAutoFit/>
          </a:bodyPr>
          <a:lstStyle/>
          <a:p>
            <a:pPr algn="ctr"/>
            <a:r>
              <a:rPr lang="en-US" sz="2800" dirty="0" smtClean="0">
                <a:solidFill>
                  <a:schemeClr val="bg2"/>
                </a:solidFill>
              </a:rPr>
              <a:t>900</a:t>
            </a:r>
            <a:r>
              <a:rPr lang="ru-RU" sz="2800" dirty="0" smtClean="0">
                <a:solidFill>
                  <a:schemeClr val="bg2"/>
                </a:solidFill>
              </a:rPr>
              <a:t>мс</a:t>
            </a:r>
            <a:r>
              <a:rPr lang="en-US" sz="2800" dirty="0" smtClean="0">
                <a:solidFill>
                  <a:schemeClr val="bg2"/>
                </a:solidFill>
              </a:rPr>
              <a:t> </a:t>
            </a:r>
            <a:r>
              <a:rPr lang="ru-RU" sz="2800" dirty="0" smtClean="0">
                <a:solidFill>
                  <a:schemeClr val="bg2"/>
                </a:solidFill>
              </a:rPr>
              <a:t>среднее время обработки запроса</a:t>
            </a:r>
            <a:endParaRPr lang="en-US" sz="2800" dirty="0">
              <a:solidFill>
                <a:schemeClr val="bg2"/>
              </a:solidFill>
            </a:endParaRPr>
          </a:p>
        </p:txBody>
      </p:sp>
      <p:pic>
        <p:nvPicPr>
          <p:cNvPr id="15" name="Picture 14"/>
          <p:cNvPicPr>
            <a:picLocks noChangeAspect="1"/>
          </p:cNvPicPr>
          <p:nvPr/>
        </p:nvPicPr>
        <p:blipFill>
          <a:blip r:embed="rId3" cstate="screen"/>
          <a:stretch>
            <a:fillRect/>
          </a:stretch>
        </p:blipFill>
        <p:spPr>
          <a:xfrm>
            <a:off x="2436744" y="2046288"/>
            <a:ext cx="4270512" cy="1510693"/>
          </a:xfrm>
          <a:prstGeom prst="rect">
            <a:avLst/>
          </a:prstGeom>
        </p:spPr>
      </p:pic>
    </p:spTree>
    <p:extLst>
      <p:ext uri="{BB962C8B-B14F-4D97-AF65-F5344CB8AC3E}">
        <p14:creationId xmlns:p14="http://schemas.microsoft.com/office/powerpoint/2010/main" xmlns="" val="15465928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Новая Платформа для Аналитики Больших Данных</a:t>
            </a:r>
            <a:endParaRPr lang="en-US" dirty="0"/>
          </a:p>
        </p:txBody>
      </p:sp>
      <p:sp>
        <p:nvSpPr>
          <p:cNvPr id="65" name="Rectangle 64"/>
          <p:cNvSpPr/>
          <p:nvPr/>
        </p:nvSpPr>
        <p:spPr>
          <a:xfrm>
            <a:off x="366714" y="4050949"/>
            <a:ext cx="7063526" cy="914400"/>
          </a:xfrm>
          <a:prstGeom prst="rect">
            <a:avLst/>
          </a:prstGeom>
          <a:gradFill flip="none" rotWithShape="1">
            <a:gsLst>
              <a:gs pos="0">
                <a:schemeClr val="tx2">
                  <a:lumMod val="20000"/>
                  <a:lumOff val="80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rgbClr val="3892D0"/>
                </a:solidFill>
              </a:rPr>
              <a:t>Горизонтальное </a:t>
            </a:r>
          </a:p>
          <a:p>
            <a:r>
              <a:rPr lang="ru-RU" sz="2800" dirty="0" smtClean="0">
                <a:solidFill>
                  <a:srgbClr val="3892D0"/>
                </a:solidFill>
              </a:rPr>
              <a:t>масштабирование</a:t>
            </a:r>
            <a:endParaRPr lang="en-US" sz="2800" dirty="0">
              <a:solidFill>
                <a:srgbClr val="3892D0"/>
              </a:solidFill>
            </a:endParaRPr>
          </a:p>
        </p:txBody>
      </p:sp>
      <p:sp>
        <p:nvSpPr>
          <p:cNvPr id="70" name="Rectangle 69"/>
          <p:cNvSpPr/>
          <p:nvPr/>
        </p:nvSpPr>
        <p:spPr>
          <a:xfrm>
            <a:off x="2141589" y="2932379"/>
            <a:ext cx="6635700" cy="914400"/>
          </a:xfrm>
          <a:prstGeom prst="rect">
            <a:avLst/>
          </a:prstGeom>
          <a:gradFill flip="none" rotWithShape="1">
            <a:gsLst>
              <a:gs pos="0">
                <a:schemeClr val="bg1"/>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800" dirty="0" smtClean="0">
                <a:solidFill>
                  <a:srgbClr val="3892D0"/>
                </a:solidFill>
              </a:rPr>
              <a:t>Анализ Петабайт </a:t>
            </a:r>
          </a:p>
          <a:p>
            <a:pPr algn="r"/>
            <a:r>
              <a:rPr lang="ru-RU" sz="2800" dirty="0" smtClean="0">
                <a:solidFill>
                  <a:srgbClr val="3892D0"/>
                </a:solidFill>
              </a:rPr>
              <a:t>текущих данных</a:t>
            </a:r>
            <a:endParaRPr lang="en-US" sz="2800" dirty="0">
              <a:solidFill>
                <a:srgbClr val="3892D0"/>
              </a:solidFill>
            </a:endParaRPr>
          </a:p>
        </p:txBody>
      </p:sp>
      <p:sp>
        <p:nvSpPr>
          <p:cNvPr id="72" name="Rectangle 71"/>
          <p:cNvSpPr/>
          <p:nvPr/>
        </p:nvSpPr>
        <p:spPr>
          <a:xfrm>
            <a:off x="366714" y="1828800"/>
            <a:ext cx="6635700" cy="914400"/>
          </a:xfrm>
          <a:prstGeom prst="rect">
            <a:avLst/>
          </a:prstGeom>
          <a:gradFill flip="none" rotWithShape="1">
            <a:gsLst>
              <a:gs pos="0">
                <a:schemeClr val="tx2">
                  <a:lumMod val="20000"/>
                  <a:lumOff val="80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dirty="0" smtClean="0">
                <a:solidFill>
                  <a:schemeClr val="tx2"/>
                </a:solidFill>
              </a:rPr>
              <a:t>Структурированные и неструктурированные данные</a:t>
            </a:r>
            <a:endParaRPr lang="en-US" sz="2800" dirty="0">
              <a:solidFill>
                <a:schemeClr val="tx2"/>
              </a:solidFill>
            </a:endParaRPr>
          </a:p>
        </p:txBody>
      </p:sp>
      <p:pic>
        <p:nvPicPr>
          <p:cNvPr id="73" name="Picture 181" descr="disc lt blue"/>
          <p:cNvPicPr>
            <a:picLocks noChangeAspect="1" noChangeArrowheads="1"/>
          </p:cNvPicPr>
          <p:nvPr/>
        </p:nvPicPr>
        <p:blipFill>
          <a:blip r:embed="rId3" cstate="screen">
            <a:duotone>
              <a:schemeClr val="accent1">
                <a:shade val="45000"/>
                <a:satMod val="135000"/>
              </a:schemeClr>
              <a:prstClr val="white"/>
            </a:duotone>
          </a:blip>
          <a:srcRect/>
          <a:stretch>
            <a:fillRect/>
          </a:stretch>
        </p:blipFill>
        <p:spPr bwMode="gray">
          <a:xfrm>
            <a:off x="6532472" y="2029058"/>
            <a:ext cx="547036" cy="513884"/>
          </a:xfrm>
          <a:prstGeom prst="rect">
            <a:avLst/>
          </a:prstGeom>
          <a:ln>
            <a:noFill/>
          </a:ln>
          <a:effectLst>
            <a:outerShdw blurRad="50800" dist="38100" dir="2700000" algn="tl" rotWithShape="0">
              <a:prstClr val="black">
                <a:alpha val="40000"/>
              </a:prstClr>
            </a:outerShdw>
          </a:effectLst>
        </p:spPr>
      </p:pic>
      <p:grpSp>
        <p:nvGrpSpPr>
          <p:cNvPr id="3" name="Group 72"/>
          <p:cNvGrpSpPr/>
          <p:nvPr/>
        </p:nvGrpSpPr>
        <p:grpSpPr>
          <a:xfrm>
            <a:off x="7202474" y="1924093"/>
            <a:ext cx="753495" cy="583453"/>
            <a:chOff x="1455431" y="3422955"/>
            <a:chExt cx="428654" cy="331919"/>
          </a:xfrm>
        </p:grpSpPr>
        <p:sp>
          <p:nvSpPr>
            <p:cNvPr id="93" name="Rectangle 92"/>
            <p:cNvSpPr/>
            <p:nvPr/>
          </p:nvSpPr>
          <p:spPr bwMode="gray">
            <a:xfrm flipH="1">
              <a:off x="1455431"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4" name="Rectangle 93"/>
            <p:cNvSpPr/>
            <p:nvPr/>
          </p:nvSpPr>
          <p:spPr bwMode="gray">
            <a:xfrm flipH="1">
              <a:off x="1579679"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5" name="Rectangle 94"/>
            <p:cNvSpPr/>
            <p:nvPr/>
          </p:nvSpPr>
          <p:spPr bwMode="gray">
            <a:xfrm flipH="1">
              <a:off x="1504243"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6" name="Rectangle 95"/>
            <p:cNvSpPr/>
            <p:nvPr/>
          </p:nvSpPr>
          <p:spPr bwMode="gray">
            <a:xfrm flipH="1">
              <a:off x="1704813"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7" name="Rectangle 96"/>
            <p:cNvSpPr/>
            <p:nvPr/>
          </p:nvSpPr>
          <p:spPr bwMode="gray">
            <a:xfrm flipH="1">
              <a:off x="1629377"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8" name="Rectangle 97"/>
            <p:cNvSpPr/>
            <p:nvPr/>
          </p:nvSpPr>
          <p:spPr bwMode="gray">
            <a:xfrm flipH="1">
              <a:off x="1554828"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99" name="Rectangle 98"/>
            <p:cNvSpPr/>
            <p:nvPr/>
          </p:nvSpPr>
          <p:spPr bwMode="gray">
            <a:xfrm flipH="1">
              <a:off x="1754512"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0" name="Rectangle 99"/>
            <p:cNvSpPr/>
            <p:nvPr/>
          </p:nvSpPr>
          <p:spPr bwMode="gray">
            <a:xfrm flipH="1">
              <a:off x="1679964"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grpSp>
        <p:nvGrpSpPr>
          <p:cNvPr id="4" name="Group 81"/>
          <p:cNvGrpSpPr/>
          <p:nvPr/>
        </p:nvGrpSpPr>
        <p:grpSpPr>
          <a:xfrm>
            <a:off x="7780772" y="1994274"/>
            <a:ext cx="753495" cy="583453"/>
            <a:chOff x="1941366" y="3422955"/>
            <a:chExt cx="428654" cy="331919"/>
          </a:xfrm>
        </p:grpSpPr>
        <p:sp>
          <p:nvSpPr>
            <p:cNvPr id="102" name="Rectangle 101"/>
            <p:cNvSpPr/>
            <p:nvPr/>
          </p:nvSpPr>
          <p:spPr bwMode="gray">
            <a:xfrm flipH="1">
              <a:off x="1941366"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3" name="Rectangle 102"/>
            <p:cNvSpPr/>
            <p:nvPr/>
          </p:nvSpPr>
          <p:spPr bwMode="gray">
            <a:xfrm flipH="1">
              <a:off x="2065614"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4" name="Rectangle 103"/>
            <p:cNvSpPr/>
            <p:nvPr/>
          </p:nvSpPr>
          <p:spPr bwMode="gray">
            <a:xfrm flipH="1">
              <a:off x="1990178"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5" name="Rectangle 104"/>
            <p:cNvSpPr/>
            <p:nvPr/>
          </p:nvSpPr>
          <p:spPr bwMode="gray">
            <a:xfrm flipH="1">
              <a:off x="2190748"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6" name="Rectangle 105"/>
            <p:cNvSpPr/>
            <p:nvPr/>
          </p:nvSpPr>
          <p:spPr bwMode="gray">
            <a:xfrm flipH="1">
              <a:off x="2115312"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7" name="Rectangle 106"/>
            <p:cNvSpPr/>
            <p:nvPr/>
          </p:nvSpPr>
          <p:spPr bwMode="gray">
            <a:xfrm flipH="1">
              <a:off x="2040763"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8" name="Rectangle 107"/>
            <p:cNvSpPr/>
            <p:nvPr/>
          </p:nvSpPr>
          <p:spPr bwMode="gray">
            <a:xfrm flipH="1">
              <a:off x="2240447"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09" name="Rectangle 108"/>
            <p:cNvSpPr/>
            <p:nvPr/>
          </p:nvSpPr>
          <p:spPr bwMode="gray">
            <a:xfrm flipH="1">
              <a:off x="2165899"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grpSp>
        <p:nvGrpSpPr>
          <p:cNvPr id="5" name="Group 2"/>
          <p:cNvGrpSpPr/>
          <p:nvPr/>
        </p:nvGrpSpPr>
        <p:grpSpPr>
          <a:xfrm>
            <a:off x="140629" y="3031939"/>
            <a:ext cx="2291175" cy="808044"/>
            <a:chOff x="6589549" y="3359209"/>
            <a:chExt cx="2291175" cy="808044"/>
          </a:xfrm>
        </p:grpSpPr>
        <p:pic>
          <p:nvPicPr>
            <p:cNvPr id="111" name="Picture 11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793774" y="3370754"/>
              <a:ext cx="339299" cy="339299"/>
            </a:xfrm>
            <a:prstGeom prst="rect">
              <a:avLst/>
            </a:prstGeom>
          </p:spPr>
        </p:pic>
        <p:pic>
          <p:nvPicPr>
            <p:cNvPr id="112" name="Picture 11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589549" y="3370754"/>
              <a:ext cx="339299" cy="339299"/>
            </a:xfrm>
            <a:prstGeom prst="rect">
              <a:avLst/>
            </a:prstGeom>
          </p:spPr>
        </p:pic>
        <p:pic>
          <p:nvPicPr>
            <p:cNvPr id="113" name="Picture 112"/>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871828" y="3359209"/>
              <a:ext cx="1008896" cy="756672"/>
            </a:xfrm>
            <a:prstGeom prst="rect">
              <a:avLst/>
            </a:prstGeom>
          </p:spPr>
        </p:pic>
        <p:pic>
          <p:nvPicPr>
            <p:cNvPr id="114" name="Picture 11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000027" y="3365264"/>
              <a:ext cx="339299" cy="339299"/>
            </a:xfrm>
            <a:prstGeom prst="rect">
              <a:avLst/>
            </a:prstGeom>
          </p:spPr>
        </p:pic>
        <p:pic>
          <p:nvPicPr>
            <p:cNvPr id="115" name="Picture 114"/>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408478" y="3365264"/>
              <a:ext cx="339299" cy="339299"/>
            </a:xfrm>
            <a:prstGeom prst="rect">
              <a:avLst/>
            </a:prstGeom>
          </p:spPr>
        </p:pic>
        <p:pic>
          <p:nvPicPr>
            <p:cNvPr id="116" name="Picture 11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204253" y="3365264"/>
              <a:ext cx="339299" cy="339299"/>
            </a:xfrm>
            <a:prstGeom prst="rect">
              <a:avLst/>
            </a:prstGeom>
          </p:spPr>
        </p:pic>
        <p:pic>
          <p:nvPicPr>
            <p:cNvPr id="117" name="Picture 11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152427" y="3517664"/>
              <a:ext cx="339299" cy="339299"/>
            </a:xfrm>
            <a:prstGeom prst="rect">
              <a:avLst/>
            </a:prstGeom>
          </p:spPr>
        </p:pic>
        <p:pic>
          <p:nvPicPr>
            <p:cNvPr id="118" name="Picture 1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560878" y="3517664"/>
              <a:ext cx="339299" cy="339299"/>
            </a:xfrm>
            <a:prstGeom prst="rect">
              <a:avLst/>
            </a:prstGeom>
          </p:spPr>
        </p:pic>
        <p:pic>
          <p:nvPicPr>
            <p:cNvPr id="119" name="Picture 1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356653" y="3517664"/>
              <a:ext cx="339299" cy="339299"/>
            </a:xfrm>
            <a:prstGeom prst="rect">
              <a:avLst/>
            </a:prstGeom>
          </p:spPr>
        </p:pic>
        <p:pic>
          <p:nvPicPr>
            <p:cNvPr id="120" name="Picture 11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304827" y="3670064"/>
              <a:ext cx="339299" cy="339299"/>
            </a:xfrm>
            <a:prstGeom prst="rect">
              <a:avLst/>
            </a:prstGeom>
          </p:spPr>
        </p:pic>
        <p:pic>
          <p:nvPicPr>
            <p:cNvPr id="121" name="Picture 12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713278" y="3670064"/>
              <a:ext cx="339299" cy="339299"/>
            </a:xfrm>
            <a:prstGeom prst="rect">
              <a:avLst/>
            </a:prstGeom>
          </p:spPr>
        </p:pic>
        <p:pic>
          <p:nvPicPr>
            <p:cNvPr id="122" name="Picture 12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509053" y="3670064"/>
              <a:ext cx="339299" cy="339299"/>
            </a:xfrm>
            <a:prstGeom prst="rect">
              <a:avLst/>
            </a:prstGeom>
          </p:spPr>
        </p:pic>
        <p:pic>
          <p:nvPicPr>
            <p:cNvPr id="123" name="Picture 12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457227" y="3822464"/>
              <a:ext cx="339299" cy="339299"/>
            </a:xfrm>
            <a:prstGeom prst="rect">
              <a:avLst/>
            </a:prstGeom>
          </p:spPr>
        </p:pic>
        <p:pic>
          <p:nvPicPr>
            <p:cNvPr id="124" name="Picture 12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865678" y="3822464"/>
              <a:ext cx="339299" cy="339299"/>
            </a:xfrm>
            <a:prstGeom prst="rect">
              <a:avLst/>
            </a:prstGeom>
          </p:spPr>
        </p:pic>
        <p:pic>
          <p:nvPicPr>
            <p:cNvPr id="125" name="Picture 124"/>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661453" y="3822464"/>
              <a:ext cx="339299" cy="339299"/>
            </a:xfrm>
            <a:prstGeom prst="rect">
              <a:avLst/>
            </a:prstGeom>
          </p:spPr>
        </p:pic>
        <p:pic>
          <p:nvPicPr>
            <p:cNvPr id="126" name="Picture 12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946174" y="3523154"/>
              <a:ext cx="339299" cy="339299"/>
            </a:xfrm>
            <a:prstGeom prst="rect">
              <a:avLst/>
            </a:prstGeom>
          </p:spPr>
        </p:pic>
        <p:pic>
          <p:nvPicPr>
            <p:cNvPr id="127" name="Picture 12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741949" y="3523154"/>
              <a:ext cx="339299" cy="339299"/>
            </a:xfrm>
            <a:prstGeom prst="rect">
              <a:avLst/>
            </a:prstGeom>
          </p:spPr>
        </p:pic>
        <p:pic>
          <p:nvPicPr>
            <p:cNvPr id="128" name="Picture 12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098574" y="3675554"/>
              <a:ext cx="339299" cy="339299"/>
            </a:xfrm>
            <a:prstGeom prst="rect">
              <a:avLst/>
            </a:prstGeom>
          </p:spPr>
        </p:pic>
        <p:pic>
          <p:nvPicPr>
            <p:cNvPr id="129" name="Picture 12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894349" y="3675554"/>
              <a:ext cx="339299" cy="339299"/>
            </a:xfrm>
            <a:prstGeom prst="rect">
              <a:avLst/>
            </a:prstGeom>
          </p:spPr>
        </p:pic>
        <p:pic>
          <p:nvPicPr>
            <p:cNvPr id="130" name="Picture 12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250974" y="3827954"/>
              <a:ext cx="339299" cy="339299"/>
            </a:xfrm>
            <a:prstGeom prst="rect">
              <a:avLst/>
            </a:prstGeom>
          </p:spPr>
        </p:pic>
        <p:pic>
          <p:nvPicPr>
            <p:cNvPr id="131" name="Picture 13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046749" y="3827954"/>
              <a:ext cx="339299" cy="339299"/>
            </a:xfrm>
            <a:prstGeom prst="rect">
              <a:avLst/>
            </a:prstGeom>
          </p:spPr>
        </p:pic>
      </p:grpSp>
      <p:grpSp>
        <p:nvGrpSpPr>
          <p:cNvPr id="6" name="Group 92"/>
          <p:cNvGrpSpPr/>
          <p:nvPr/>
        </p:nvGrpSpPr>
        <p:grpSpPr>
          <a:xfrm>
            <a:off x="6776303" y="4123645"/>
            <a:ext cx="1670603" cy="808038"/>
            <a:chOff x="6776303" y="3452531"/>
            <a:chExt cx="1670603" cy="808038"/>
          </a:xfrm>
        </p:grpSpPr>
        <p:pic>
          <p:nvPicPr>
            <p:cNvPr id="133" name="Picture 184" descr="server"/>
            <p:cNvPicPr>
              <a:picLocks noChangeAspect="1" noChangeArrowheads="1"/>
            </p:cNvPicPr>
            <p:nvPr/>
          </p:nvPicPr>
          <p:blipFill>
            <a:blip r:embed="rId6" cstate="screen"/>
            <a:srcRect/>
            <a:stretch>
              <a:fillRect/>
            </a:stretch>
          </p:blipFill>
          <p:spPr bwMode="gray">
            <a:xfrm>
              <a:off x="6776303" y="3452531"/>
              <a:ext cx="806498" cy="266624"/>
            </a:xfrm>
            <a:prstGeom prst="rect">
              <a:avLst/>
            </a:prstGeom>
            <a:noFill/>
            <a:ln w="9525">
              <a:noFill/>
              <a:miter lim="800000"/>
              <a:headEnd/>
              <a:tailEnd/>
            </a:ln>
          </p:spPr>
        </p:pic>
        <p:pic>
          <p:nvPicPr>
            <p:cNvPr id="134" name="Picture 184" descr="server"/>
            <p:cNvPicPr>
              <a:picLocks noChangeAspect="1" noChangeArrowheads="1"/>
            </p:cNvPicPr>
            <p:nvPr/>
          </p:nvPicPr>
          <p:blipFill>
            <a:blip r:embed="rId6" cstate="screen"/>
            <a:srcRect/>
            <a:stretch>
              <a:fillRect/>
            </a:stretch>
          </p:blipFill>
          <p:spPr bwMode="gray">
            <a:xfrm>
              <a:off x="7640408" y="3452531"/>
              <a:ext cx="806498" cy="266624"/>
            </a:xfrm>
            <a:prstGeom prst="rect">
              <a:avLst/>
            </a:prstGeom>
            <a:noFill/>
            <a:ln w="9525">
              <a:noFill/>
              <a:miter lim="800000"/>
              <a:headEnd/>
              <a:tailEnd/>
            </a:ln>
          </p:spPr>
        </p:pic>
        <p:grpSp>
          <p:nvGrpSpPr>
            <p:cNvPr id="7" name="Group 91"/>
            <p:cNvGrpSpPr>
              <a:grpSpLocks noChangeAspect="1"/>
            </p:cNvGrpSpPr>
            <p:nvPr/>
          </p:nvGrpSpPr>
          <p:grpSpPr>
            <a:xfrm>
              <a:off x="6869351" y="3735461"/>
              <a:ext cx="1459239" cy="525108"/>
              <a:chOff x="6830160" y="3735459"/>
              <a:chExt cx="1621373" cy="583453"/>
            </a:xfrm>
          </p:grpSpPr>
          <p:grpSp>
            <p:nvGrpSpPr>
              <p:cNvPr id="8" name="Group 81"/>
              <p:cNvGrpSpPr/>
              <p:nvPr/>
            </p:nvGrpSpPr>
            <p:grpSpPr>
              <a:xfrm>
                <a:off x="7698038" y="3735459"/>
                <a:ext cx="753495" cy="583453"/>
                <a:chOff x="1941366" y="3422955"/>
                <a:chExt cx="428654" cy="331919"/>
              </a:xfrm>
            </p:grpSpPr>
            <p:sp>
              <p:nvSpPr>
                <p:cNvPr id="138" name="Rectangle 137"/>
                <p:cNvSpPr/>
                <p:nvPr/>
              </p:nvSpPr>
              <p:spPr bwMode="gray">
                <a:xfrm flipH="1">
                  <a:off x="1941366" y="3472655"/>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39" name="Rectangle 138"/>
                <p:cNvSpPr/>
                <p:nvPr/>
              </p:nvSpPr>
              <p:spPr bwMode="gray">
                <a:xfrm flipH="1">
                  <a:off x="2065614" y="3447804"/>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0" name="Rectangle 139"/>
                <p:cNvSpPr/>
                <p:nvPr/>
              </p:nvSpPr>
              <p:spPr bwMode="gray">
                <a:xfrm flipH="1">
                  <a:off x="1990178" y="3522353"/>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1" name="Rectangle 140"/>
                <p:cNvSpPr/>
                <p:nvPr/>
              </p:nvSpPr>
              <p:spPr bwMode="gray">
                <a:xfrm flipH="1">
                  <a:off x="2190748" y="3422955"/>
                  <a:ext cx="129573" cy="18193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2" name="Rectangle 141"/>
                <p:cNvSpPr/>
                <p:nvPr/>
              </p:nvSpPr>
              <p:spPr bwMode="gray">
                <a:xfrm flipH="1">
                  <a:off x="2115312" y="3497504"/>
                  <a:ext cx="130460"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3" name="Rectangle 142"/>
                <p:cNvSpPr/>
                <p:nvPr/>
              </p:nvSpPr>
              <p:spPr bwMode="gray">
                <a:xfrm flipH="1">
                  <a:off x="2040763" y="3572940"/>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4" name="Rectangle 143"/>
                <p:cNvSpPr/>
                <p:nvPr/>
              </p:nvSpPr>
              <p:spPr bwMode="gray">
                <a:xfrm flipH="1">
                  <a:off x="2240447" y="3472655"/>
                  <a:ext cx="129573" cy="18282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sp>
              <p:nvSpPr>
                <p:cNvPr id="145" name="Rectangle 144"/>
                <p:cNvSpPr/>
                <p:nvPr/>
              </p:nvSpPr>
              <p:spPr bwMode="gray">
                <a:xfrm flipH="1">
                  <a:off x="2165899" y="3548091"/>
                  <a:ext cx="129573" cy="181934"/>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457177" fontAlgn="auto">
                    <a:spcBef>
                      <a:spcPts val="0"/>
                    </a:spcBef>
                    <a:spcAft>
                      <a:spcPts val="0"/>
                    </a:spcAft>
                    <a:defRPr/>
                  </a:pPr>
                  <a:endParaRPr lang="en-US" sz="1600" dirty="0"/>
                </a:p>
              </p:txBody>
            </p:sp>
          </p:grpSp>
          <p:pic>
            <p:nvPicPr>
              <p:cNvPr id="137" name="Picture 181" descr="disc lt blue"/>
              <p:cNvPicPr>
                <a:picLocks noChangeAspect="1" noChangeArrowheads="1"/>
              </p:cNvPicPr>
              <p:nvPr/>
            </p:nvPicPr>
            <p:blipFill>
              <a:blip r:embed="rId3" cstate="screen">
                <a:duotone>
                  <a:schemeClr val="accent1">
                    <a:shade val="45000"/>
                    <a:satMod val="135000"/>
                  </a:schemeClr>
                  <a:prstClr val="white"/>
                </a:duotone>
              </a:blip>
              <a:srcRect/>
              <a:stretch>
                <a:fillRect/>
              </a:stretch>
            </p:blipFill>
            <p:spPr bwMode="gray">
              <a:xfrm>
                <a:off x="6830160" y="3770243"/>
                <a:ext cx="547036" cy="513884"/>
              </a:xfrm>
              <a:prstGeom prst="rect">
                <a:avLst/>
              </a:prstGeom>
              <a:ln>
                <a:noFill/>
              </a:ln>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xmlns="" val="30583181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2%204x3%20external%20new%20font%20template[2]">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2012%204x3%20external%20new%20font%20template[2]</Template>
  <TotalTime>1153</TotalTime>
  <Words>1753</Words>
  <Application>Microsoft Office PowerPoint</Application>
  <PresentationFormat>Экран (4:3)</PresentationFormat>
  <Paragraphs>279</Paragraphs>
  <Slides>35</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2012%204x3%20external%20new%20font%20template[2]</vt:lpstr>
      <vt:lpstr>СПО для Больших Данных – Большой Риск или Большая Выгода?</vt:lpstr>
      <vt:lpstr>Слайд 2</vt:lpstr>
      <vt:lpstr>Слайд 3</vt:lpstr>
      <vt:lpstr>Происхождение Больших Данных </vt:lpstr>
      <vt:lpstr>Слайд 5</vt:lpstr>
      <vt:lpstr>Феномен Больших Данных</vt:lpstr>
      <vt:lpstr>Традиционные платформы для аналитики</vt:lpstr>
      <vt:lpstr>Что если Аналитика будет подобна Google ?</vt:lpstr>
      <vt:lpstr>Новая Платформа для Аналитики Больших Данных</vt:lpstr>
      <vt:lpstr>Зачем Вам параллельные вычисления?</vt:lpstr>
      <vt:lpstr>СУБД EMC Greenplum</vt:lpstr>
      <vt:lpstr>Open Source решения для Больших Данных</vt:lpstr>
      <vt:lpstr>Open Source решения для Больших Данных</vt:lpstr>
      <vt:lpstr>Hadoop – open source среда для Больших Данных</vt:lpstr>
      <vt:lpstr>Hadoop – проблемы масштабирования</vt:lpstr>
      <vt:lpstr>Hadoop – проблемы масштабирования</vt:lpstr>
      <vt:lpstr>Hadoop – проблемы масштабирования</vt:lpstr>
      <vt:lpstr>Hadoop – проблемы масштабирования</vt:lpstr>
      <vt:lpstr>Hadoop – проблемы масштабирования</vt:lpstr>
      <vt:lpstr>Архитектура Hadoop</vt:lpstr>
      <vt:lpstr>Hadoop на EMC Greenplum</vt:lpstr>
      <vt:lpstr>Greenplum – это гибкость и выбор</vt:lpstr>
      <vt:lpstr>Старые процессы бизнес-аналитики</vt:lpstr>
      <vt:lpstr>Что если коллаборация аналитиков станет подобна Facebook?</vt:lpstr>
      <vt:lpstr>Новые процессы аналитики</vt:lpstr>
      <vt:lpstr>Greenplum Chorus</vt:lpstr>
      <vt:lpstr>Организации должны измениться</vt:lpstr>
      <vt:lpstr>Превратившись в команду</vt:lpstr>
      <vt:lpstr>MADlib – еще одна возможность для СПО сообщества </vt:lpstr>
      <vt:lpstr>MADlib - возможность для СПО сообщества </vt:lpstr>
      <vt:lpstr>MADlib - возможность для СПО сообщества </vt:lpstr>
      <vt:lpstr>Гибкая аналитика это …</vt:lpstr>
      <vt:lpstr>На основе   ПО EMC Greenplum</vt:lpstr>
      <vt:lpstr>ИТОГИ</vt:lpstr>
      <vt:lpstr>Слайд 35</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EMC STRATEGY</dc:title>
  <dc:creator>EMC</dc:creator>
  <cp:lastModifiedBy>EMC</cp:lastModifiedBy>
  <cp:revision>15</cp:revision>
  <dcterms:created xsi:type="dcterms:W3CDTF">2011-12-22T15:31:21Z</dcterms:created>
  <dcterms:modified xsi:type="dcterms:W3CDTF">2012-04-12T08:57:57Z</dcterms:modified>
</cp:coreProperties>
</file>