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6858000" cx="9144000"/>
  <p:notesSz cx="6797675" cy="9926625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49687" y="0"/>
            <a:ext cx="2946399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917575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36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marL="27432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marL="32004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marL="3657600" marR="0" rtl="0" algn="l">
              <a:spcBef>
                <a:spcPts val="0"/>
              </a:spcBef>
              <a:defRPr b="0" baseline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9428163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49687" y="9428163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917575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Shape 426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9" name="Shape 439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Shape 440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5" name="Shape 465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Shape 479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3" name="Shape 493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Shape 494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0" name="Shape 510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Shape 511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Shape 527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Shape 541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/>
          <p:nvPr/>
        </p:nvSpPr>
        <p:spPr>
          <a:xfrm>
            <a:off x="3849687" y="9428163"/>
            <a:ext cx="2946399" cy="4968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55" name="Shape 555"/>
          <p:cNvSpPr/>
          <p:nvPr>
            <p:ph idx="2" type="sldImg"/>
          </p:nvPr>
        </p:nvSpPr>
        <p:spPr>
          <a:xfrm>
            <a:off x="917575" y="744537"/>
            <a:ext cx="4962525" cy="372268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79450" y="4714875"/>
            <a:ext cx="5438774" cy="4467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917575" y="744537"/>
            <a:ext cx="4962599" cy="37227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79450" y="4714875"/>
            <a:ext cx="5438699" cy="4467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3849687" y="9428163"/>
            <a:ext cx="29463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Объект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2000"/>
            </a:lvl1pPr>
            <a:lvl2pPr indent="0" marL="457200" rtl="0">
              <a:spcBef>
                <a:spcPts val="0"/>
              </a:spcBef>
              <a:buFont typeface="Arial"/>
              <a:buNone/>
              <a:defRPr sz="1800"/>
            </a:lvl2pPr>
            <a:lvl3pPr indent="0" marL="914400" rtl="0">
              <a:spcBef>
                <a:spcPts val="0"/>
              </a:spcBef>
              <a:buFont typeface="Arial"/>
              <a:buNone/>
              <a:defRPr sz="1600"/>
            </a:lvl3pPr>
            <a:lvl4pPr indent="0" marL="1371600" rtl="0">
              <a:spcBef>
                <a:spcPts val="0"/>
              </a:spcBef>
              <a:buFont typeface="Arial"/>
              <a:buNone/>
              <a:defRPr sz="1400"/>
            </a:lvl4pPr>
            <a:lvl5pPr indent="0" marL="1828800" rtl="0">
              <a:spcBef>
                <a:spcPts val="0"/>
              </a:spcBef>
              <a:buFont typeface="Arial"/>
              <a:buNone/>
              <a:defRPr sz="1400"/>
            </a:lvl5pPr>
            <a:lvl6pPr indent="0" marL="2286000" rtl="0">
              <a:spcBef>
                <a:spcPts val="0"/>
              </a:spcBef>
              <a:buFont typeface="Arial"/>
              <a:buNone/>
              <a:defRPr sz="1400"/>
            </a:lvl6pPr>
            <a:lvl7pPr indent="0" marL="2743200" rtl="0">
              <a:spcBef>
                <a:spcPts val="0"/>
              </a:spcBef>
              <a:buFont typeface="Arial"/>
              <a:buNone/>
              <a:defRPr sz="1400"/>
            </a:lvl7pPr>
            <a:lvl8pPr indent="0" marL="3200400" rtl="0">
              <a:spcBef>
                <a:spcPts val="0"/>
              </a:spcBef>
              <a:buFont typeface="Arial"/>
              <a:buNone/>
              <a:defRPr sz="1400"/>
            </a:lvl8pPr>
            <a:lvl9pPr indent="0" marL="3657600" rtl="0">
              <a:spcBef>
                <a:spcPts val="0"/>
              </a:spcBef>
              <a:buFont typeface="Arial"/>
              <a:buNone/>
              <a:defRPr sz="1400"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7" name="Shape 47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b="1" sz="2400"/>
            </a:lvl1pPr>
            <a:lvl2pPr indent="0" marL="457200" rtl="0">
              <a:spcBef>
                <a:spcPts val="0"/>
              </a:spcBef>
              <a:buFont typeface="Arial"/>
              <a:buNone/>
              <a:defRPr b="1" sz="2000"/>
            </a:lvl2pPr>
            <a:lvl3pPr indent="0" marL="914400" rtl="0">
              <a:spcBef>
                <a:spcPts val="0"/>
              </a:spcBef>
              <a:buFont typeface="Arial"/>
              <a:buNone/>
              <a:defRPr b="1" sz="1800"/>
            </a:lvl3pPr>
            <a:lvl4pPr indent="0" marL="1371600" rtl="0">
              <a:spcBef>
                <a:spcPts val="0"/>
              </a:spcBef>
              <a:buFont typeface="Arial"/>
              <a:buNone/>
              <a:defRPr b="1" sz="1600"/>
            </a:lvl4pPr>
            <a:lvl5pPr indent="0" marL="1828800" rtl="0">
              <a:spcBef>
                <a:spcPts val="0"/>
              </a:spcBef>
              <a:buFont typeface="Arial"/>
              <a:buNone/>
              <a:defRPr b="1" sz="1600"/>
            </a:lvl5pPr>
            <a:lvl6pPr indent="0" marL="2286000" rtl="0">
              <a:spcBef>
                <a:spcPts val="0"/>
              </a:spcBef>
              <a:buFont typeface="Arial"/>
              <a:buNone/>
              <a:defRPr b="1" sz="1600"/>
            </a:lvl6pPr>
            <a:lvl7pPr indent="0" marL="2743200" rtl="0">
              <a:spcBef>
                <a:spcPts val="0"/>
              </a:spcBef>
              <a:buFont typeface="Arial"/>
              <a:buNone/>
              <a:defRPr b="1" sz="1600"/>
            </a:lvl7pPr>
            <a:lvl8pPr indent="0" marL="3200400" rtl="0">
              <a:spcBef>
                <a:spcPts val="0"/>
              </a:spcBef>
              <a:buFont typeface="Arial"/>
              <a:buNone/>
              <a:defRPr b="1" sz="1600"/>
            </a:lvl8pPr>
            <a:lvl9pPr indent="0" marL="3657600" rtl="0">
              <a:spcBef>
                <a:spcPts val="0"/>
              </a:spcBef>
              <a:buFont typeface="Arial"/>
              <a:buNone/>
              <a:defRPr b="1" sz="1600"/>
            </a:lvl9pPr>
          </a:lstStyle>
          <a:p/>
        </p:txBody>
      </p:sp>
      <p:sp>
        <p:nvSpPr>
          <p:cNvPr id="48" name="Shape 48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Arial"/>
              <a:buNone/>
              <a:defRPr sz="1400"/>
            </a:lvl1pPr>
            <a:lvl2pPr indent="0" marL="457200" rtl="0">
              <a:spcBef>
                <a:spcPts val="0"/>
              </a:spcBef>
              <a:buFont typeface="Arial"/>
              <a:buNone/>
              <a:defRPr sz="1200"/>
            </a:lvl2pPr>
            <a:lvl3pPr indent="0" marL="914400" rtl="0">
              <a:spcBef>
                <a:spcPts val="0"/>
              </a:spcBef>
              <a:buFont typeface="Arial"/>
              <a:buNone/>
              <a:defRPr sz="1000"/>
            </a:lvl3pPr>
            <a:lvl4pPr indent="0" marL="1371600" rtl="0">
              <a:spcBef>
                <a:spcPts val="0"/>
              </a:spcBef>
              <a:buFont typeface="Arial"/>
              <a:buNone/>
              <a:defRPr sz="900"/>
            </a:lvl4pPr>
            <a:lvl5pPr indent="0" marL="1828800" rtl="0">
              <a:spcBef>
                <a:spcPts val="0"/>
              </a:spcBef>
              <a:buFont typeface="Arial"/>
              <a:buNone/>
              <a:defRPr sz="900"/>
            </a:lvl5pPr>
            <a:lvl6pPr indent="0" marL="2286000" rtl="0">
              <a:spcBef>
                <a:spcPts val="0"/>
              </a:spcBef>
              <a:buFont typeface="Arial"/>
              <a:buNone/>
              <a:defRPr sz="900"/>
            </a:lvl6pPr>
            <a:lvl7pPr indent="0" marL="2743200" rtl="0">
              <a:spcBef>
                <a:spcPts val="0"/>
              </a:spcBef>
              <a:buFont typeface="Arial"/>
              <a:buNone/>
              <a:defRPr sz="900"/>
            </a:lvl7pPr>
            <a:lvl8pPr indent="0" marL="3200400" rtl="0">
              <a:spcBef>
                <a:spcPts val="0"/>
              </a:spcBef>
              <a:buFont typeface="Arial"/>
              <a:buNone/>
              <a:defRPr sz="900"/>
            </a:lvl8pPr>
            <a:lvl9pPr indent="0" marL="3657600" rtl="0">
              <a:spcBef>
                <a:spcPts val="0"/>
              </a:spcBef>
              <a:buFont typeface="Arial"/>
              <a:buNone/>
              <a:defRPr sz="900"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b="0" baseline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b="0" baseline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ru-R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0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0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0.png"/><Relationship Id="rId4" Type="http://schemas.openxmlformats.org/officeDocument/2006/relationships/image" Target="../media/image07.png"/><Relationship Id="rId5" Type="http://schemas.openxmlformats.org/officeDocument/2006/relationships/hyperlink" Target="http://dnsdumpster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0.png"/><Relationship Id="rId4" Type="http://schemas.openxmlformats.org/officeDocument/2006/relationships/hyperlink" Target="http://dnsdumpster.com/" TargetMode="External"/><Relationship Id="rId5" Type="http://schemas.openxmlformats.org/officeDocument/2006/relationships/hyperlink" Target="http://bgp.he.net/" TargetMode="External"/><Relationship Id="rId6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0.png"/><Relationship Id="rId4" Type="http://schemas.openxmlformats.org/officeDocument/2006/relationships/image" Target="../media/image0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0.png"/><Relationship Id="rId4" Type="http://schemas.openxmlformats.org/officeDocument/2006/relationships/hyperlink" Target="https://google.com" TargetMode="External"/><Relationship Id="rId5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Relationship Id="rId4" Type="http://schemas.openxmlformats.org/officeDocument/2006/relationships/hyperlink" Target="https://ec2-174-129-1-225.compute-1.amazonaws.com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Relationship Id="rId5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0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0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0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0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00.png"/><Relationship Id="rId4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0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00.png"/><Relationship Id="rId4" Type="http://schemas.openxmlformats.org/officeDocument/2006/relationships/hyperlink" Target="http://www.dsec.ru/" TargetMode="External"/><Relationship Id="rId5" Type="http://schemas.openxmlformats.org/officeDocument/2006/relationships/hyperlink" Target="mailto:a.tyurin@dsec.ru" TargetMode="External"/><Relationship Id="rId6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Relationship Id="rId5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5.png"/><Relationship Id="rId5" Type="http://schemas.openxmlformats.org/officeDocument/2006/relationships/image" Target="../media/image0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ctrTitle"/>
          </p:nvPr>
        </p:nvSpPr>
        <p:spPr>
          <a:xfrm>
            <a:off x="0" y="3284537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288000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SzPct val="25000"/>
              <a:buNone/>
            </a:pPr>
            <a:r>
              <a:rPr lang="ru-RU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0" y="5780087"/>
            <a:ext cx="4572000" cy="11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2880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-36511" y="5707458"/>
            <a:ext cx="4572000" cy="11779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288000" tIns="45700">
            <a:noAutofit/>
          </a:bodyPr>
          <a:lstStyle/>
          <a:p>
            <a:pPr indent="0" lvl="0" marL="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Андрей Пластунов </a:t>
            </a:r>
          </a:p>
          <a:p>
            <a:pPr indent="0" lvl="0" marL="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аудитор ИБ</a:t>
            </a:r>
          </a:p>
          <a:p>
            <a:pPr indent="0" lvl="0" marL="0" marR="0" rtl="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r>
              <a:rPr lang="ru-RU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Security</a:t>
            </a:r>
          </a:p>
          <a:p>
            <a:pPr indent="0" lvl="0" marL="0" marR="0" rtl="0" algn="l"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Как такое искать? Легко!</a:t>
            </a:r>
          </a:p>
        </p:txBody>
      </p:sp>
      <p:sp>
        <p:nvSpPr>
          <p:cNvPr id="225" name="Shape 225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28" name="Shape 228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 cap="flat" cmpd="sng" w="9525">
            <a:solidFill>
              <a:srgbClr val="FF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1-5 дней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Немного терпения</a:t>
            </a:r>
          </a:p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Посмотреть слайды</a:t>
            </a:r>
          </a:p>
        </p:txBody>
      </p:sp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150" y="3261000"/>
            <a:ext cx="4448850" cy="33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План действий</a:t>
            </a:r>
          </a:p>
        </p:txBody>
      </p:sp>
      <p:sp>
        <p:nvSpPr>
          <p:cNvPr id="239" name="Shape 239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42" name="Shape 242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 cap="flat" cmpd="sng" w="9525">
            <a:solidFill>
              <a:srgbClr val="FF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Сбор информации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rgbClr val="333333"/>
                </a:solidFill>
              </a:rPr>
              <a:t>«</a:t>
            </a:r>
            <a:r>
              <a:rPr lang="ru-RU" sz="3000">
                <a:solidFill>
                  <a:schemeClr val="dk1"/>
                </a:solidFill>
              </a:rPr>
              <a:t>Грязное</a:t>
            </a:r>
            <a:r>
              <a:rPr lang="ru-RU" sz="3000">
                <a:solidFill>
                  <a:srgbClr val="333333"/>
                </a:solidFill>
              </a:rPr>
              <a:t>»</a:t>
            </a:r>
            <a:r>
              <a:rPr lang="ru-RU" sz="3000">
                <a:solidFill>
                  <a:schemeClr val="dk1"/>
                </a:solidFill>
              </a:rPr>
              <a:t> сканирование с применением мировых “</a:t>
            </a:r>
            <a:r>
              <a:rPr lang="ru-RU" sz="3000">
                <a:solidFill>
                  <a:srgbClr val="FF0000"/>
                </a:solidFill>
              </a:rPr>
              <a:t>Worst practices</a:t>
            </a:r>
            <a:r>
              <a:rPr lang="ru-RU" sz="3000">
                <a:solidFill>
                  <a:schemeClr val="dk1"/>
                </a:solidFill>
              </a:rPr>
              <a:t>”</a:t>
            </a:r>
          </a:p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Немного веба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протоколы</a:t>
            </a:r>
          </a:p>
        </p:txBody>
      </p:sp>
      <p:sp>
        <p:nvSpPr>
          <p:cNvPr id="252" name="Shape 252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55" name="Shape 255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DNS Lookup</a:t>
            </a:r>
          </a:p>
          <a:p>
            <a:pPr rtl="0">
              <a:spcBef>
                <a:spcPts val="0"/>
              </a:spcBef>
              <a:buNone/>
            </a:pPr>
            <a:r>
              <a:rPr lang="ru-RU" sz="3000">
                <a:solidFill>
                  <a:srgbClr val="FF0000"/>
                </a:solidFill>
              </a:rPr>
              <a:t>         </a:t>
            </a:r>
            <a:r>
              <a:rPr lang="ru-RU" sz="2400">
                <a:solidFill>
                  <a:srgbClr val="FF0000"/>
                </a:solidFill>
              </a:rPr>
              <a:t>host -a yandex.ru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4">
            <a:alphaModFix/>
          </a:blip>
          <a:srcRect b="7644" l="0" r="37698" t="49744"/>
          <a:stretch/>
        </p:blipFill>
        <p:spPr>
          <a:xfrm>
            <a:off x="1154176" y="2986474"/>
            <a:ext cx="5696626" cy="21192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Протоколы</a:t>
            </a:r>
          </a:p>
        </p:txBody>
      </p:sp>
      <p:sp>
        <p:nvSpPr>
          <p:cNvPr id="266" name="Shape 266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69" name="Shape 269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DNS Lookup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Reverse DNS Lookup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2400">
                <a:solidFill>
                  <a:srgbClr val="FF0000"/>
                </a:solidFill>
              </a:rPr>
              <a:t>           for i in {1..254}; do host 93.158.134.$i; done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ru-RU" sz="3000">
                <a:solidFill>
                  <a:srgbClr val="FF0000"/>
                </a:solidFill>
              </a:rPr>
              <a:t>  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33429" l="0" r="30603" t="13416"/>
          <a:stretch/>
        </p:blipFill>
        <p:spPr>
          <a:xfrm>
            <a:off x="1166275" y="3298700"/>
            <a:ext cx="6345551" cy="264377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Shape 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Online</a:t>
            </a:r>
          </a:p>
        </p:txBody>
      </p:sp>
      <p:sp>
        <p:nvSpPr>
          <p:cNvPr id="280" name="Shape 280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0" l="406" r="9275" t="44367"/>
          <a:stretch/>
        </p:blipFill>
        <p:spPr>
          <a:xfrm>
            <a:off x="681775" y="2539066"/>
            <a:ext cx="7518975" cy="387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4472000" y="1871202"/>
            <a:ext cx="8282099" cy="56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85" name="Shape 285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 u="sng">
                <a:solidFill>
                  <a:schemeClr val="hlink"/>
                </a:solidFill>
                <a:hlinkClick r:id="rId5"/>
              </a:rPr>
              <a:t>http://dnsdumpster.com/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Online</a:t>
            </a:r>
          </a:p>
        </p:txBody>
      </p:sp>
      <p:sp>
        <p:nvSpPr>
          <p:cNvPr id="295" name="Shape 295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98" name="Shape 298"/>
          <p:cNvSpPr txBox="1"/>
          <p:nvPr/>
        </p:nvSpPr>
        <p:spPr>
          <a:xfrm>
            <a:off x="4472000" y="1871202"/>
            <a:ext cx="8282099" cy="564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299" name="Shape 299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 u="sng">
                <a:solidFill>
                  <a:schemeClr val="hlink"/>
                </a:solidFill>
                <a:hlinkClick r:id="rId4"/>
              </a:rPr>
              <a:t>http://dnsdumpster.com/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Calibri"/>
              <a:buChar char="–"/>
            </a:pPr>
            <a:r>
              <a:rPr lang="ru-RU" sz="3000" u="sng">
                <a:solidFill>
                  <a:schemeClr val="hlink"/>
                </a:solidFill>
                <a:hlinkClick r:id="rId5"/>
              </a:rPr>
              <a:t>http://bgp.he.net/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6">
            <a:alphaModFix/>
          </a:blip>
          <a:srcRect b="28974" l="0" r="44382" t="12409"/>
          <a:stretch/>
        </p:blipFill>
        <p:spPr>
          <a:xfrm>
            <a:off x="690825" y="2897275"/>
            <a:ext cx="6319573" cy="362262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Shape 301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Shape 3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Инструменты</a:t>
            </a:r>
          </a:p>
        </p:txBody>
      </p:sp>
      <p:sp>
        <p:nvSpPr>
          <p:cNvPr id="310" name="Shape 310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13" name="Shape 313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TheHarvester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    </a:t>
            </a:r>
            <a:r>
              <a:rPr lang="ru-RU" sz="3000">
                <a:solidFill>
                  <a:srgbClr val="FF0000"/>
                </a:solidFill>
              </a:rPr>
              <a:t>   </a:t>
            </a:r>
            <a:r>
              <a:rPr lang="ru-RU" sz="2400">
                <a:solidFill>
                  <a:srgbClr val="FF0000"/>
                </a:solidFill>
              </a:rPr>
              <a:t>theharvester -d ya.ru -b all -l 1000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b="0" l="0" r="61912" t="60629"/>
          <a:stretch/>
        </p:blipFill>
        <p:spPr>
          <a:xfrm>
            <a:off x="1070150" y="2916950"/>
            <a:ext cx="5021851" cy="29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Google</a:t>
            </a:r>
          </a:p>
        </p:txBody>
      </p:sp>
      <p:sp>
        <p:nvSpPr>
          <p:cNvPr id="324" name="Shape 324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27" name="Shape 327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 u="sng">
                <a:solidFill>
                  <a:schemeClr val="hlink"/>
                </a:solidFill>
                <a:hlinkClick r:id="rId4"/>
              </a:rPr>
              <a:t>https://google.com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    </a:t>
            </a:r>
            <a:r>
              <a:rPr lang="ru-RU" sz="300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28" name="Shape 328"/>
          <p:cNvPicPr preferRelativeResize="0"/>
          <p:nvPr/>
        </p:nvPicPr>
        <p:blipFill rotWithShape="1">
          <a:blip r:embed="rId5">
            <a:alphaModFix/>
          </a:blip>
          <a:srcRect b="15306" l="0" r="29233" t="11422"/>
          <a:stretch/>
        </p:blipFill>
        <p:spPr>
          <a:xfrm>
            <a:off x="702925" y="2474824"/>
            <a:ext cx="7320328" cy="41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Shape 329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Перебор</a:t>
            </a:r>
          </a:p>
        </p:txBody>
      </p:sp>
      <p:sp>
        <p:nvSpPr>
          <p:cNvPr id="338" name="Shape 338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40" name="Shape 340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41" name="Shape 341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Перебор поддоменов</a:t>
            </a:r>
          </a:p>
          <a:p>
            <a:pPr indent="-374650" lvl="2" marL="74295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>
                <a:solidFill>
                  <a:schemeClr val="dk1"/>
                </a:solidFill>
              </a:rPr>
              <a:t>ftp.elitesoftware.ru</a:t>
            </a:r>
          </a:p>
          <a:p>
            <a:pPr indent="-374650" lvl="2" marL="74295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>
                <a:solidFill>
                  <a:schemeClr val="dk1"/>
                </a:solidFill>
              </a:rPr>
              <a:t>admin.elitesoftware.ru</a:t>
            </a:r>
          </a:p>
          <a:p>
            <a:pPr indent="-374650" lvl="2" marL="74295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>
                <a:solidFill>
                  <a:schemeClr val="dk1"/>
                </a:solidFill>
              </a:rPr>
              <a:t>git.elitesoftware.ru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ru-RU" sz="3000">
                <a:solidFill>
                  <a:schemeClr val="dk1"/>
                </a:solidFill>
              </a:rPr>
              <a:t>       ...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Перебор</a:t>
            </a:r>
          </a:p>
        </p:txBody>
      </p:sp>
      <p:sp>
        <p:nvSpPr>
          <p:cNvPr id="351" name="Shape 351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Shape 352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54" name="Shape 354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Перебор по словарю: subbrute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ru-RU" sz="3000">
                <a:solidFill>
                  <a:schemeClr val="dk1"/>
                </a:solidFill>
              </a:rPr>
              <a:t>      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 b="43002" l="0" r="42206" t="7996"/>
          <a:stretch/>
        </p:blipFill>
        <p:spPr>
          <a:xfrm>
            <a:off x="706525" y="2357725"/>
            <a:ext cx="7836479" cy="373718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01" name="Shape 101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Шаг первый: Грубая сила</a:t>
            </a:r>
          </a:p>
        </p:txBody>
      </p:sp>
      <p:sp>
        <p:nvSpPr>
          <p:cNvPr id="365" name="Shape 365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Shape 366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68" name="Shape 368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Перебор по словарю: subbrute</a:t>
            </a:r>
          </a:p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Полный перебор (если много времени)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Полный перебор всех символов в заданном диапазоне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Полный перебор по заданной маске (для такого: </a:t>
            </a:r>
            <a:r>
              <a:rPr lang="ru-RU" sz="2400" u="sng">
                <a:solidFill>
                  <a:schemeClr val="hlink"/>
                </a:solidFill>
                <a:hlinkClick r:id="rId4"/>
              </a:rPr>
              <a:t>https://ec2-123-123-1-225.cmpt-999.amazonaws.com/</a:t>
            </a:r>
            <a:r>
              <a:rPr lang="ru-RU" sz="2400">
                <a:solidFill>
                  <a:schemeClr val="dk1"/>
                </a:solidFill>
              </a:rPr>
              <a:t>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ru-RU" sz="2400">
                <a:solidFill>
                  <a:schemeClr val="dk1"/>
                </a:solidFill>
              </a:rPr>
              <a:t>      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Сбор информации: Результат</a:t>
            </a:r>
          </a:p>
        </p:txBody>
      </p:sp>
      <p:sp>
        <p:nvSpPr>
          <p:cNvPr id="378" name="Shape 378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80" name="Shape 380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81" name="Shape 381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pic>
        <p:nvPicPr>
          <p:cNvPr id="382" name="Shape 382"/>
          <p:cNvPicPr preferRelativeResize="0"/>
          <p:nvPr/>
        </p:nvPicPr>
        <p:blipFill rotWithShape="1">
          <a:blip r:embed="rId4">
            <a:alphaModFix/>
          </a:blip>
          <a:srcRect b="26059" l="0" r="32171" t="7495"/>
          <a:stretch/>
        </p:blipFill>
        <p:spPr>
          <a:xfrm>
            <a:off x="0" y="1808125"/>
            <a:ext cx="8691413" cy="478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Shape 383"/>
          <p:cNvPicPr preferRelativeResize="0"/>
          <p:nvPr/>
        </p:nvPicPr>
        <p:blipFill rotWithShape="1">
          <a:blip r:embed="rId5">
            <a:alphaModFix/>
          </a:blip>
          <a:srcRect b="0" l="34019" r="0" t="0"/>
          <a:stretch/>
        </p:blipFill>
        <p:spPr>
          <a:xfrm>
            <a:off x="4477837" y="1803775"/>
            <a:ext cx="4213587" cy="478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1" name="Shape 3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Shape 392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Грязное сканирование: что ищем?</a:t>
            </a:r>
          </a:p>
        </p:txBody>
      </p:sp>
      <p:sp>
        <p:nvSpPr>
          <p:cNvPr id="393" name="Shape 393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395" name="Shape 395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96" name="Shape 396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-RU" sz="3000">
                <a:solidFill>
                  <a:schemeClr val="dk1"/>
                </a:solidFill>
              </a:rPr>
              <a:t>nmap</a:t>
            </a:r>
          </a:p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Веб (порты: 80, 443, 8080, 8443…)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Административные панели инструментов разработчика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Shape 397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Shape 405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Грязное сканирование: что ищем?</a:t>
            </a:r>
          </a:p>
        </p:txBody>
      </p:sp>
      <p:sp>
        <p:nvSpPr>
          <p:cNvPr id="406" name="Shape 406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Shape 407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09" name="Shape 409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3000">
                <a:solidFill>
                  <a:schemeClr val="dk1"/>
                </a:solidFill>
              </a:rPr>
              <a:t>nmap</a:t>
            </a:r>
          </a:p>
          <a:p>
            <a:pPr indent="-381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Веб (порты: 80, 443, 8080, 8443…)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Административные панели инструментов разработчика 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Файловые хранилища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FTP (порт: 21)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Сетевые файловые системы (NFS. порт: 2049)</a:t>
            </a:r>
          </a:p>
          <a:p>
            <a:pPr indent="-228600" lvl="1" marL="914400" rtl="0"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ru-RU" sz="2400">
                <a:solidFill>
                  <a:schemeClr val="dk1"/>
                </a:solidFill>
              </a:rPr>
              <a:t>Windows share (порт: 137)</a:t>
            </a: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Shape 410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Shape 4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Worst practices</a:t>
            </a:r>
          </a:p>
        </p:txBody>
      </p:sp>
      <p:sp>
        <p:nvSpPr>
          <p:cNvPr id="419" name="Shape 419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21" name="Shape 421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22" name="Shape 422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Возможность анонимного доступа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423" name="Shape 423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Shape 431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Worst practices</a:t>
            </a:r>
          </a:p>
        </p:txBody>
      </p:sp>
      <p:sp>
        <p:nvSpPr>
          <p:cNvPr id="432" name="Shape 432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34" name="Shape 434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35" name="Shape 435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Возможность анонимного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Некорректно настроенные разграничения доступа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436" name="Shape 436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3" name="Shape 4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Shape 444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Worst practices</a:t>
            </a:r>
          </a:p>
        </p:txBody>
      </p:sp>
      <p:sp>
        <p:nvSpPr>
          <p:cNvPr id="445" name="Shape 445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47" name="Shape 447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48" name="Shape 448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Возможность анонимного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Некорректно настроенные разграничения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Cтандартные учетные данные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Shape 457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Worst practices</a:t>
            </a:r>
          </a:p>
        </p:txBody>
      </p:sp>
      <p:sp>
        <p:nvSpPr>
          <p:cNvPr id="458" name="Shape 458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60" name="Shape 460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61" name="Shape 461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Возможность анонимного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Некорректно настроенные разграничения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Стандартные учетные данные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Конфигурация и другие файлы в открытом виде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462" name="Shape 462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Shape 470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Worst practices</a:t>
            </a:r>
          </a:p>
        </p:txBody>
      </p:sp>
      <p:sp>
        <p:nvSpPr>
          <p:cNvPr id="471" name="Shape 471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74" name="Shape 474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Возможность анонимного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Некорректно настроенные разграничения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Стандартные учетные данные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Конфигурация и другие файлы в открытом виде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Устаревший (и уязвимый) софт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475" name="Shape 47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6" name="Shape 476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Shape 484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Worst practices</a:t>
            </a:r>
          </a:p>
        </p:txBody>
      </p:sp>
      <p:sp>
        <p:nvSpPr>
          <p:cNvPr id="485" name="Shape 485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487" name="Shape 487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88" name="Shape 488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Возможность анонимного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Некорректно настроенные разграничения доступа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Стандартные учетные данные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Конфигурация и другие файлы в открытом виде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Устаревший (и уязвимый) софт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14" name="Shape 114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7" name="Shape 117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0900"/>
            <a:ext cx="9144000" cy="285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Shape 498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Грязное сканирование: Результат</a:t>
            </a:r>
          </a:p>
        </p:txBody>
      </p:sp>
      <p:sp>
        <p:nvSpPr>
          <p:cNvPr id="499" name="Shape 499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501" name="Shape 501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02" name="Shape 502"/>
          <p:cNvSpPr txBox="1"/>
          <p:nvPr/>
        </p:nvSpPr>
        <p:spPr>
          <a:xfrm>
            <a:off x="268825" y="5954437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ru-R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(с) @w0rmWS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2" marL="742950" marR="0" rtl="0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4">
            <a:alphaModFix/>
          </a:blip>
          <a:srcRect b="4306" l="0" r="2286" t="0"/>
          <a:stretch/>
        </p:blipFill>
        <p:spPr>
          <a:xfrm>
            <a:off x="125475" y="1897600"/>
            <a:ext cx="8934626" cy="405684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/>
          <p:nvPr/>
        </p:nvSpPr>
        <p:spPr>
          <a:xfrm>
            <a:off x="7542875" y="4379750"/>
            <a:ext cx="1459800" cy="1234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06" name="Shape 5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9400" y="1895862"/>
            <a:ext cx="4620698" cy="4614048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Shape 507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4" name="Shape 5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Shape 515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200">
                <a:solidFill>
                  <a:schemeClr val="lt1"/>
                </a:solidFill>
              </a:rPr>
              <a:t>Немного веба</a:t>
            </a:r>
          </a:p>
        </p:txBody>
      </p:sp>
      <p:sp>
        <p:nvSpPr>
          <p:cNvPr id="516" name="Shape 516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518" name="Shape 518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19" name="Shape 519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wfuzz + SecLists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520" name="Shape 520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4">
            <a:alphaModFix/>
          </a:blip>
          <a:srcRect b="4813" l="0" r="28642" t="34869"/>
          <a:stretch/>
        </p:blipFill>
        <p:spPr>
          <a:xfrm>
            <a:off x="675900" y="2514275"/>
            <a:ext cx="8212173" cy="37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Shape 522"/>
          <p:cNvSpPr/>
          <p:nvPr/>
        </p:nvSpPr>
        <p:spPr>
          <a:xfrm>
            <a:off x="1804247" y="3191601"/>
            <a:ext cx="530399" cy="1040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8002522" y="2559335"/>
            <a:ext cx="530399" cy="104099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Shape 532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ru-RU" sz="2400">
                <a:solidFill>
                  <a:srgbClr val="FFFFFF"/>
                </a:solidFill>
              </a:rPr>
              <a:t>Краткий Cheatsheet</a:t>
            </a:r>
          </a:p>
        </p:txBody>
      </p:sp>
      <p:sp>
        <p:nvSpPr>
          <p:cNvPr id="533" name="Shape 533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535" name="Shape 535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36" name="Shape 536"/>
          <p:cNvSpPr txBox="1"/>
          <p:nvPr/>
        </p:nvSpPr>
        <p:spPr>
          <a:xfrm>
            <a:off x="250825" y="1916113"/>
            <a:ext cx="8282099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1" lang="ru-RU" sz="3000">
                <a:solidFill>
                  <a:srgbClr val="FF0000"/>
                </a:solidFill>
              </a:rPr>
              <a:t>Не предоставляйте</a:t>
            </a:r>
            <a:r>
              <a:rPr lang="ru-RU" sz="3000">
                <a:solidFill>
                  <a:schemeClr val="dk1"/>
                </a:solidFill>
              </a:rPr>
              <a:t> анонимный доступ к конфиденциальной информации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И уж точно </a:t>
            </a:r>
            <a:r>
              <a:rPr b="1" lang="ru-RU" sz="3000">
                <a:solidFill>
                  <a:srgbClr val="FF0000"/>
                </a:solidFill>
              </a:rPr>
              <a:t>не стоит</a:t>
            </a:r>
            <a:r>
              <a:rPr lang="ru-RU" sz="3000">
                <a:solidFill>
                  <a:schemeClr val="dk1"/>
                </a:solidFill>
              </a:rPr>
              <a:t> давать такой доступ на запись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b="1" lang="ru-RU" sz="3000">
                <a:solidFill>
                  <a:srgbClr val="FF0000"/>
                </a:solidFill>
              </a:rPr>
              <a:t>Не следует</a:t>
            </a:r>
            <a:r>
              <a:rPr lang="ru-RU" sz="3000">
                <a:solidFill>
                  <a:schemeClr val="dk1"/>
                </a:solidFill>
              </a:rPr>
              <a:t> использовать стандартные пароли или пароли по умолчанию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400">
                <a:solidFill>
                  <a:schemeClr val="dk1"/>
                </a:solidFill>
              </a:rPr>
              <a:t>     					</a:t>
            </a:r>
            <a:r>
              <a:rPr lang="ru-RU" sz="2400">
                <a:solidFill>
                  <a:srgbClr val="FF0000"/>
                </a:solidFill>
              </a:rPr>
              <a:t>admin:admin</a:t>
            </a:r>
            <a:r>
              <a:rPr lang="ru-RU" sz="2400">
                <a:solidFill>
                  <a:schemeClr val="dk1"/>
                </a:solidFill>
              </a:rPr>
              <a:t>, </a:t>
            </a:r>
            <a:r>
              <a:rPr lang="ru-RU" sz="2400">
                <a:solidFill>
                  <a:srgbClr val="FF0000"/>
                </a:solidFill>
              </a:rPr>
              <a:t>root:toor</a:t>
            </a:r>
            <a:r>
              <a:rPr lang="ru-RU" sz="2400">
                <a:solidFill>
                  <a:schemeClr val="dk1"/>
                </a:solidFill>
              </a:rPr>
              <a:t>, </a:t>
            </a:r>
            <a:r>
              <a:rPr lang="ru-RU" sz="2400">
                <a:solidFill>
                  <a:srgbClr val="FF0000"/>
                </a:solidFill>
              </a:rPr>
              <a:t>cisco:cisco…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3000">
                <a:solidFill>
                  <a:schemeClr val="dk1"/>
                </a:solidFill>
              </a:rPr>
              <a:t>По возможности </a:t>
            </a:r>
            <a:r>
              <a:rPr b="1" lang="ru-RU" sz="3000">
                <a:solidFill>
                  <a:srgbClr val="FF0000"/>
                </a:solidFill>
              </a:rPr>
              <a:t>не открывайте</a:t>
            </a:r>
            <a:r>
              <a:rPr lang="ru-RU" sz="3000">
                <a:solidFill>
                  <a:schemeClr val="dk1"/>
                </a:solidFill>
              </a:rPr>
              <a:t> доступ к инфраструктурным сервисам извне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234950" lvl="2" marL="74295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alibri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</a:endParaRPr>
          </a:p>
        </p:txBody>
      </p:sp>
      <p:sp>
        <p:nvSpPr>
          <p:cNvPr id="537" name="Shape 53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62" cy="7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Shape 545"/>
          <p:cNvSpPr txBox="1"/>
          <p:nvPr/>
        </p:nvSpPr>
        <p:spPr>
          <a:xfrm flipH="1" rot="10800000">
            <a:off x="0" y="5072062"/>
            <a:ext cx="9144000" cy="71437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ru-RU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</a:p>
        </p:txBody>
      </p:sp>
      <p:sp>
        <p:nvSpPr>
          <p:cNvPr id="546" name="Shape 546"/>
          <p:cNvSpPr txBox="1"/>
          <p:nvPr/>
        </p:nvSpPr>
        <p:spPr>
          <a:xfrm>
            <a:off x="3071813" y="5857875"/>
            <a:ext cx="3214686" cy="146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www.dsec.ru</a:t>
            </a:r>
            <a:r>
              <a:rPr b="0" baseline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baseline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0" i="0" lang="ru-RU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info@dsec.ru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ru-RU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Shape 547"/>
          <p:cNvSpPr txBox="1"/>
          <p:nvPr/>
        </p:nvSpPr>
        <p:spPr>
          <a:xfrm>
            <a:off x="1114425" y="5105400"/>
            <a:ext cx="691356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Security в Москве: (495) 223-07-86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Digital Security в Санкт-Петербурге: (812) 703-15-47</a:t>
            </a:r>
          </a:p>
        </p:txBody>
      </p:sp>
      <p:sp>
        <p:nvSpPr>
          <p:cNvPr id="548" name="Shape 548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Shape 549"/>
          <p:cNvSpPr txBox="1"/>
          <p:nvPr/>
        </p:nvSpPr>
        <p:spPr>
          <a:xfrm>
            <a:off x="34925" y="6629400"/>
            <a:ext cx="1944688" cy="2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2002—2015, Digital Security</a:t>
            </a:r>
          </a:p>
        </p:txBody>
      </p:sp>
      <p:sp>
        <p:nvSpPr>
          <p:cNvPr id="550" name="Shape 550"/>
          <p:cNvSpPr txBox="1"/>
          <p:nvPr>
            <p:ph idx="12" type="sldNum"/>
          </p:nvPr>
        </p:nvSpPr>
        <p:spPr>
          <a:xfrm>
            <a:off x="7010400" y="6597650"/>
            <a:ext cx="2133599" cy="40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51" name="Shape 551"/>
          <p:cNvSpPr txBox="1"/>
          <p:nvPr/>
        </p:nvSpPr>
        <p:spPr>
          <a:xfrm>
            <a:off x="1871650" y="1928825"/>
            <a:ext cx="5400599" cy="1201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552" name="Shape 5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2262" y="1204925"/>
            <a:ext cx="37338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28" name="Shape 128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1" name="Shape 131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0900"/>
            <a:ext cx="9144000" cy="2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504275" y="1916150"/>
            <a:ext cx="7614300" cy="4378799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504275" y="1916150"/>
            <a:ext cx="7614300" cy="437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/>
              <a:t>Полный контроль над всеми исходными кодами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исходных кодов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Внедрение вредоносного функционала в собираемое ПО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ключей подписи ПО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25000"/>
              <a:buFont typeface="Arial"/>
              <a:buChar char="–"/>
            </a:pPr>
            <a:r>
              <a:rPr lang="ru-RU" sz="2400"/>
              <a:t>Получение доступа к инфраструктуре разработчика =&gt; Компрометация инфраструктуры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44" name="Shape 144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7" name="Shape 147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0900"/>
            <a:ext cx="9144000" cy="2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504275" y="1916150"/>
            <a:ext cx="7614300" cy="4378799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04275" y="1916150"/>
            <a:ext cx="7614300" cy="437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/>
              <a:t>Полный контроль над всеми исходными кодами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исходных кодов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Внедрение вредоносного функционала в собираемое ПО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ключей подписи ПО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25000"/>
              <a:buFont typeface="Arial"/>
              <a:buChar char="–"/>
            </a:pPr>
            <a:r>
              <a:rPr lang="ru-RU" sz="2400"/>
              <a:t>Получение доступа к инфраструктуре разработчика =&gt; Компрометация инфраструктуры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21452" l="23553" r="40630" t="7885"/>
          <a:stretch/>
        </p:blipFill>
        <p:spPr>
          <a:xfrm>
            <a:off x="2187825" y="1748925"/>
            <a:ext cx="4247203" cy="4713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61" name="Shape 161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4" name="Shape 164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0900"/>
            <a:ext cx="9144000" cy="2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/>
          <p:nvPr/>
        </p:nvSpPr>
        <p:spPr>
          <a:xfrm>
            <a:off x="504275" y="1916150"/>
            <a:ext cx="7614300" cy="4378799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504275" y="1916150"/>
            <a:ext cx="7614300" cy="437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/>
              <a:t>Полный контроль над всеми исходными кодами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исходных кодов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Внедрение вредоносного функционала в собираемое ПО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ключей подписи ПО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25000"/>
              <a:buFont typeface="Arial"/>
              <a:buChar char="–"/>
            </a:pPr>
            <a:r>
              <a:rPr lang="ru-RU" sz="2400"/>
              <a:t>Получение доступа к инфраструктуре разработчика =&gt; Компрометация инфраструктуры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77" name="Shape 177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80" name="Shape 180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0900"/>
            <a:ext cx="9144000" cy="285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504275" y="1916150"/>
            <a:ext cx="7614300" cy="4378799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/>
        </p:nvSpPr>
        <p:spPr>
          <a:xfrm>
            <a:off x="504275" y="1916150"/>
            <a:ext cx="7614300" cy="437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/>
              <a:t>Полный контроль над всеми исходными кодами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исходных кодов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Внедрение вредоносного функционала в собираемое ПО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ключей подписи ПО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25000"/>
              <a:buFont typeface="Arial"/>
              <a:buChar char="–"/>
            </a:pPr>
            <a:r>
              <a:rPr lang="ru-RU" sz="2400"/>
              <a:t>Получение доступа к инфраструктуре разработчика =&gt; Компрометация инфраструктуры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 b="9896" l="0" r="1729" t="4192"/>
          <a:stretch/>
        </p:blipFill>
        <p:spPr>
          <a:xfrm>
            <a:off x="355087" y="2037650"/>
            <a:ext cx="8073574" cy="413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194" name="Shape 194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97" name="Shape 197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0100" y="1916112"/>
            <a:ext cx="55435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0" y="6597650"/>
            <a:ext cx="9144000" cy="2604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8" y="179388"/>
            <a:ext cx="1871699" cy="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1268412"/>
            <a:ext cx="6000899" cy="5397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90000" lIns="288000" rIns="180000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1" lang="ru-RU" sz="2400">
                <a:solidFill>
                  <a:schemeClr val="lt1"/>
                </a:solidFill>
              </a:rPr>
              <a:t>Аутсорс это хорошо. Но</a:t>
            </a:r>
          </a:p>
        </p:txBody>
      </p:sp>
      <p:sp>
        <p:nvSpPr>
          <p:cNvPr id="208" name="Shape 208"/>
          <p:cNvSpPr/>
          <p:nvPr/>
        </p:nvSpPr>
        <p:spPr>
          <a:xfrm>
            <a:off x="4471987" y="747712"/>
            <a:ext cx="4679999" cy="45900"/>
          </a:xfrm>
          <a:prstGeom prst="rect">
            <a:avLst/>
          </a:prstGeom>
          <a:solidFill>
            <a:srgbClr val="C0272D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34925" y="6629400"/>
            <a:ext cx="1944599" cy="2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880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b="0" baseline="0" i="0" lang="ru-RU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2003—2015, Digital Security</a:t>
            </a:r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7010400" y="6597650"/>
            <a:ext cx="2133599" cy="403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ru-RU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250825" y="1916152"/>
            <a:ext cx="8282099" cy="351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Два жизненных примера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0100" y="1916112"/>
            <a:ext cx="55435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584725" y="1893662"/>
            <a:ext cx="7614300" cy="4378799"/>
          </a:xfrm>
          <a:prstGeom prst="roundRect">
            <a:avLst>
              <a:gd fmla="val 16667" name="adj"/>
            </a:avLst>
          </a:prstGeom>
          <a:solidFill>
            <a:srgbClr val="EA9999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584725" y="1893662"/>
            <a:ext cx="7614300" cy="4378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–"/>
            </a:pPr>
            <a:r>
              <a:rPr lang="ru-RU" sz="2400"/>
              <a:t>Доступ на чтение  исходных кодов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Кража исходных кодов</a:t>
            </a:r>
          </a:p>
          <a:p>
            <a:pPr indent="-381000" lvl="0" marL="342900" rtl="0">
              <a:spcBef>
                <a:spcPts val="0"/>
              </a:spcBef>
              <a:buClr>
                <a:srgbClr val="FF0000"/>
              </a:buClr>
              <a:buSzPct val="125000"/>
              <a:buFont typeface="Arial"/>
              <a:buChar char="–"/>
            </a:pPr>
            <a:r>
              <a:rPr lang="ru-RU" sz="2400"/>
              <a:t>Доступ к частной информации о клиентах компании: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Переписка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Записи телефонных разговоров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Счета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ru-RU" sz="1800"/>
              <a:t>Другая приватная информация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2971575" y="3751037"/>
            <a:ext cx="4840800" cy="56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2339975" y="432569"/>
            <a:ext cx="6875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288000" tIns="45700">
            <a:noAutofit/>
          </a:bodyPr>
          <a:lstStyle/>
          <a:p>
            <a:pPr lvl="0" rtl="0" algn="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Небезопасный аутсорсинг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