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9" r:id="rId2"/>
    <p:sldId id="320" r:id="rId3"/>
    <p:sldId id="337" r:id="rId4"/>
    <p:sldId id="338" r:id="rId5"/>
    <p:sldId id="342" r:id="rId6"/>
    <p:sldId id="339" r:id="rId7"/>
    <p:sldId id="340" r:id="rId8"/>
    <p:sldId id="341" r:id="rId9"/>
    <p:sldId id="336" r:id="rId10"/>
  </p:sldIdLst>
  <p:sldSz cx="9144000" cy="5143500" type="screen16x9"/>
  <p:notesSz cx="6788150" cy="99234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обложка" id="{90531B08-7CDB-E94B-A6BE-E3DC4BDD649D}">
          <p14:sldIdLst>
            <p14:sldId id="259"/>
          </p14:sldIdLst>
        </p14:section>
        <p14:section name="тело презентации" id="{BE8F38CE-5F2F-E44E-89B9-41F31378D9A8}">
          <p14:sldIdLst>
            <p14:sldId id="320"/>
            <p14:sldId id="326"/>
            <p14:sldId id="318"/>
            <p14:sldId id="333"/>
            <p14:sldId id="334"/>
            <p14:sldId id="332"/>
            <p14:sldId id="335"/>
            <p14:sldId id="33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520">
          <p15:clr>
            <a:srgbClr val="A4A3A4"/>
          </p15:clr>
        </p15:guide>
        <p15:guide id="2" pos="5272">
          <p15:clr>
            <a:srgbClr val="A4A3A4"/>
          </p15:clr>
        </p15:guide>
        <p15:guide id="3" pos="676">
          <p15:clr>
            <a:srgbClr val="A4A3A4"/>
          </p15:clr>
        </p15:guide>
        <p15:guide id="4" orient="horz" pos="718">
          <p15:clr>
            <a:srgbClr val="A4A3A4"/>
          </p15:clr>
        </p15:guide>
        <p15:guide id="5" orient="horz" pos="3724">
          <p15:clr>
            <a:srgbClr val="A4A3A4"/>
          </p15:clr>
        </p15:guide>
        <p15:guide id="6" pos="5608">
          <p15:clr>
            <a:srgbClr val="A4A3A4"/>
          </p15:clr>
        </p15:guide>
        <p15:guide id="7" pos="1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D695F"/>
    <a:srgbClr val="43A39E"/>
    <a:srgbClr val="E8F7F8"/>
    <a:srgbClr val="D8F3F4"/>
    <a:srgbClr val="B5E1DF"/>
    <a:srgbClr val="4DA18B"/>
    <a:srgbClr val="2B222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 autoAdjust="0"/>
    <p:restoredTop sz="92343" autoAdjust="0"/>
  </p:normalViewPr>
  <p:slideViewPr>
    <p:cSldViewPr snapToGrid="0" snapToObjects="1">
      <p:cViewPr>
        <p:scale>
          <a:sx n="100" d="100"/>
          <a:sy n="100" d="100"/>
        </p:scale>
        <p:origin x="-1944" y="-990"/>
      </p:cViewPr>
      <p:guideLst>
        <p:guide orient="horz" pos="2640"/>
        <p:guide orient="horz" pos="539"/>
        <p:guide orient="horz" pos="2793"/>
        <p:guide pos="5272"/>
        <p:guide pos="676"/>
        <p:guide pos="5608"/>
        <p:guide pos="1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 showGuides="1">
      <p:cViewPr varScale="1">
        <p:scale>
          <a:sx n="146" d="100"/>
          <a:sy n="146" d="100"/>
        </p:scale>
        <p:origin x="-6824" y="-120"/>
      </p:cViewPr>
      <p:guideLst>
        <p:guide orient="horz" pos="3126"/>
        <p:guide pos="213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circle"/>
            <c:size val="15"/>
            <c:spPr>
              <a:solidFill>
                <a:schemeClr val="bg1"/>
              </a:solidFill>
              <a:ln w="38100"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circle"/>
            <c:size val="15"/>
            <c:spPr>
              <a:solidFill>
                <a:schemeClr val="bg1"/>
              </a:solidFill>
              <a:ln w="38100">
                <a:solidFill>
                  <a:schemeClr val="accent2"/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8100">
              <a:solidFill>
                <a:schemeClr val="tx2"/>
              </a:solidFill>
            </a:ln>
          </c:spPr>
          <c:marker>
            <c:symbol val="circle"/>
            <c:size val="15"/>
            <c:spPr>
              <a:solidFill>
                <a:schemeClr val="bg1"/>
              </a:solidFill>
              <a:ln w="38100">
                <a:solidFill>
                  <a:schemeClr val="tx2"/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marker val="1"/>
        <c:axId val="56400128"/>
        <c:axId val="80832384"/>
      </c:lineChart>
      <c:catAx>
        <c:axId val="5640012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0832384"/>
        <c:crosses val="autoZero"/>
        <c:auto val="1"/>
        <c:lblAlgn val="ctr"/>
        <c:lblOffset val="100"/>
      </c:catAx>
      <c:valAx>
        <c:axId val="80832384"/>
        <c:scaling>
          <c:orientation val="minMax"/>
        </c:scaling>
        <c:axPos val="l"/>
        <c:majorGridlines>
          <c:spPr>
            <a:ln w="3175" cmpd="sng">
              <a:solidFill>
                <a:schemeClr val="tx1"/>
              </a:solidFill>
              <a:prstDash val="sysDot"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6400128"/>
        <c:crosses val="autoZero"/>
        <c:crossBetween val="between"/>
      </c:valAx>
      <c:spPr>
        <a:ln w="3175" cmpd="sng">
          <a:noFill/>
          <a:prstDash val="sysDash"/>
        </a:ln>
      </c:spPr>
    </c:plotArea>
    <c:legend>
      <c:legendPos val="r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7"/>
  <c:chart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5487990280955508"/>
          <c:y val="0.35254724409448801"/>
          <c:w val="0.12976321182635236"/>
          <c:h val="0.30115551181102401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5047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6B691-BB39-C442-A648-9FC13D0F1943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815" y="4713645"/>
            <a:ext cx="5430520" cy="44655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5047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B330D-0BC2-4E4C-99F0-51165A0CE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1315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Правила создания презентации по шаблону Аналитического центра:</a:t>
            </a:r>
          </a:p>
          <a:p>
            <a:pPr marL="228600" indent="-228600">
              <a:buAutoNum type="arabicPeriod"/>
            </a:pPr>
            <a:r>
              <a:rPr lang="ru-RU" dirty="0" smtClean="0"/>
              <a:t>Запрещается использовать фоновые фотографии или рисунки.</a:t>
            </a:r>
          </a:p>
          <a:p>
            <a:pPr marL="228600" indent="-228600">
              <a:buAutoNum type="arabicPeriod"/>
            </a:pPr>
            <a:r>
              <a:rPr lang="ru-RU" dirty="0" smtClean="0"/>
              <a:t>Все объекты должны использовать только встроенную</a:t>
            </a:r>
            <a:r>
              <a:rPr lang="ru-RU" baseline="0" dirty="0" smtClean="0"/>
              <a:t> цветовую схему, другие цвета запрещены.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Использование эффектов (тени, градиентные заливки, объемность) как на текст, так и на объекты запрещено.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Запрещается использование кегля шрифта более 32 для заголовков, более 24 для текстовых блоков.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Корпоративный шрифт — </a:t>
            </a:r>
            <a:r>
              <a:rPr lang="en-US" baseline="0" dirty="0" err="1" smtClean="0"/>
              <a:t>Trebushet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З</a:t>
            </a:r>
            <a:r>
              <a:rPr lang="ru-RU" baseline="0" dirty="0" err="1" smtClean="0"/>
              <a:t>апрещается</a:t>
            </a:r>
            <a:r>
              <a:rPr lang="ru-RU" baseline="0" dirty="0" smtClean="0"/>
              <a:t> использование других шрифтов.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Запрещено изменение размеров текстовых плашек. В случаях, если заголовок состоит из 3 и более строк, размер шрифта в заголовке уменьшается до 24, текстовый блок должен начинаться на 1 см ниже заголовка (от его нижней строчки).</a:t>
            </a:r>
          </a:p>
          <a:p>
            <a:pPr marL="228600" indent="-228600">
              <a:buAutoNum type="arabicPeriod"/>
            </a:pPr>
            <a:r>
              <a:rPr lang="en-US" baseline="0" dirty="0" err="1" smtClean="0"/>
              <a:t>З</a:t>
            </a:r>
            <a:r>
              <a:rPr lang="ru-RU" baseline="0" dirty="0" err="1" smtClean="0"/>
              <a:t>апрещено</a:t>
            </a:r>
            <a:r>
              <a:rPr lang="ru-RU" baseline="0" dirty="0" smtClean="0"/>
              <a:t> размещение каких-либо объектов и выход за границы </a:t>
            </a:r>
            <a:r>
              <a:rPr lang="ru-RU" baseline="0" dirty="0" err="1" smtClean="0"/>
              <a:t>гайдлайнов</a:t>
            </a:r>
            <a:r>
              <a:rPr lang="ru-RU" baseline="0" dirty="0" smtClean="0"/>
              <a:t> (голубых направляющих).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В случаях, если текст не умещается в текстовый блок, уменьшайте размер шрифта.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Слайды добавлять через кнопку «Создать слайд» — там есть шаблоны необходимых слайдов.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931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презентации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1710000" y="2160000"/>
            <a:ext cx="6661150" cy="2031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3200">
                <a:solidFill>
                  <a:srgbClr val="6D695F"/>
                </a:solidFill>
              </a:defRPr>
            </a:lvl1pPr>
          </a:lstStyle>
          <a:p>
            <a:r>
              <a:rPr lang="ru-RU" dirty="0" smtClean="0"/>
              <a:t>Тема презентации</a:t>
            </a:r>
            <a:br>
              <a:rPr lang="ru-RU" dirty="0" smtClean="0"/>
            </a:br>
            <a:r>
              <a:rPr lang="ru-RU" dirty="0" err="1" smtClean="0"/>
              <a:t>подтема</a:t>
            </a:r>
            <a:r>
              <a:rPr lang="ru-RU" dirty="0" smtClean="0"/>
              <a:t> презентации (если есть)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169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в 1 строку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9500" y="540000"/>
            <a:ext cx="7289800" cy="81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2B2222"/>
                </a:solidFill>
              </a:defRPr>
            </a:lvl1pPr>
          </a:lstStyle>
          <a:p>
            <a:r>
              <a:rPr lang="ru-RU" dirty="0" smtClean="0"/>
              <a:t>Короткий заголовок в 1 строку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9500" y="1350000"/>
            <a:ext cx="7290000" cy="2841000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rgbClr val="6D695F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 списка (шрифт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24)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 списка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шрифт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20);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 списка (шрифт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18);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 списка (шрифт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16);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 списка (шрифт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14).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83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к в 2 строки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9500" y="540000"/>
            <a:ext cx="7293600" cy="94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2B2222"/>
                </a:solidFill>
              </a:defRPr>
            </a:lvl1pPr>
          </a:lstStyle>
          <a:p>
            <a:r>
              <a:rPr lang="ru-RU" dirty="0" smtClean="0"/>
              <a:t>Очень большой и длинный заголовок в две строки и не меньше!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79500" y="1485000"/>
            <a:ext cx="7289800" cy="2700000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 smtClean="0"/>
              <a:t>первый уровень списка (шрифт </a:t>
            </a:r>
            <a:r>
              <a:rPr lang="en-US" dirty="0" err="1" smtClean="0"/>
              <a:t>Trebushet</a:t>
            </a:r>
            <a:r>
              <a:rPr lang="en-US" dirty="0" smtClean="0"/>
              <a:t> 24)</a:t>
            </a:r>
            <a:r>
              <a:rPr lang="ru-RU" dirty="0" smtClean="0"/>
              <a:t>;</a:t>
            </a:r>
          </a:p>
          <a:p>
            <a:pPr lvl="1"/>
            <a:r>
              <a:rPr lang="ru-RU" dirty="0" smtClean="0"/>
              <a:t>второй уровень списка</a:t>
            </a:r>
            <a:r>
              <a:rPr lang="en-US" dirty="0" smtClean="0"/>
              <a:t> (</a:t>
            </a:r>
            <a:r>
              <a:rPr lang="ru-RU" dirty="0" smtClean="0"/>
              <a:t>шрифт </a:t>
            </a:r>
            <a:r>
              <a:rPr lang="en-US" dirty="0" err="1" smtClean="0"/>
              <a:t>Trebushet</a:t>
            </a:r>
            <a:r>
              <a:rPr lang="en-US" dirty="0" smtClean="0"/>
              <a:t> 20);</a:t>
            </a:r>
            <a:endParaRPr lang="ru-RU" dirty="0" smtClean="0"/>
          </a:p>
          <a:p>
            <a:pPr lvl="2"/>
            <a:r>
              <a:rPr lang="ru-RU" dirty="0" smtClean="0"/>
              <a:t>третий уровень списка (шрифт </a:t>
            </a:r>
            <a:r>
              <a:rPr lang="en-US" dirty="0" err="1" smtClean="0"/>
              <a:t>Trebushet</a:t>
            </a:r>
            <a:r>
              <a:rPr lang="en-US" dirty="0" smtClean="0"/>
              <a:t> 18);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 списка (шрифт </a:t>
            </a:r>
            <a:r>
              <a:rPr lang="en-US" dirty="0" err="1" smtClean="0"/>
              <a:t>Trebushet</a:t>
            </a:r>
            <a:r>
              <a:rPr lang="en-US" dirty="0" smtClean="0"/>
              <a:t> 16);</a:t>
            </a:r>
            <a:endParaRPr lang="ru-RU" dirty="0" smtClean="0"/>
          </a:p>
          <a:p>
            <a:pPr lvl="4"/>
            <a:r>
              <a:rPr lang="ru-RU" dirty="0" smtClean="0"/>
              <a:t>пятый уровень списка (шрифт </a:t>
            </a:r>
            <a:r>
              <a:rPr lang="en-US" dirty="0" err="1" smtClean="0"/>
              <a:t>Trebushet</a:t>
            </a:r>
            <a:r>
              <a:rPr lang="en-US" dirty="0" smtClean="0"/>
              <a:t> 14).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912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0" hasCustomPrompt="1"/>
          </p:nvPr>
        </p:nvSpPr>
        <p:spPr>
          <a:xfrm>
            <a:off x="1080000" y="540000"/>
            <a:ext cx="7289800" cy="5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График</a:t>
            </a:r>
            <a:endParaRPr lang="en-US" dirty="0"/>
          </a:p>
        </p:txBody>
      </p:sp>
      <p:graphicFrame>
        <p:nvGraphicFramePr>
          <p:cNvPr id="9" name="Chart 8"/>
          <p:cNvGraphicFramePr/>
          <p:nvPr userDrawn="1">
            <p:extLst>
              <p:ext uri="{D42A27DB-BD31-4B8C-83A1-F6EECF244321}">
                <p14:modId xmlns:p14="http://schemas.microsoft.com/office/powerpoint/2010/main" xmlns="" val="861872217"/>
              </p:ext>
            </p:extLst>
          </p:nvPr>
        </p:nvGraphicFramePr>
        <p:xfrm>
          <a:off x="781200" y="1215000"/>
          <a:ext cx="78989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1474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0" hasCustomPrompt="1"/>
          </p:nvPr>
        </p:nvSpPr>
        <p:spPr>
          <a:xfrm>
            <a:off x="1080000" y="540000"/>
            <a:ext cx="7289800" cy="5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Диаграмма</a:t>
            </a:r>
            <a:endParaRPr lang="en-US" dirty="0"/>
          </a:p>
        </p:txBody>
      </p:sp>
      <p:graphicFrame>
        <p:nvGraphicFramePr>
          <p:cNvPr id="9" name="Chart 8"/>
          <p:cNvGraphicFramePr/>
          <p:nvPr userDrawn="1">
            <p:extLst>
              <p:ext uri="{D42A27DB-BD31-4B8C-83A1-F6EECF244321}">
                <p14:modId xmlns:p14="http://schemas.microsoft.com/office/powerpoint/2010/main" xmlns="" val="2042556359"/>
              </p:ext>
            </p:extLst>
          </p:nvPr>
        </p:nvGraphicFramePr>
        <p:xfrm>
          <a:off x="-438150" y="1215000"/>
          <a:ext cx="880745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7152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0" hasCustomPrompt="1"/>
          </p:nvPr>
        </p:nvSpPr>
        <p:spPr>
          <a:xfrm>
            <a:off x="1080000" y="540000"/>
            <a:ext cx="7289800" cy="5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Таблица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2604537329"/>
              </p:ext>
            </p:extLst>
          </p:nvPr>
        </p:nvGraphicFramePr>
        <p:xfrm>
          <a:off x="1080000" y="1080000"/>
          <a:ext cx="7289300" cy="3111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8930"/>
                <a:gridCol w="728930"/>
                <a:gridCol w="728930"/>
                <a:gridCol w="728930"/>
                <a:gridCol w="728930"/>
                <a:gridCol w="728930"/>
                <a:gridCol w="728930"/>
                <a:gridCol w="728930"/>
                <a:gridCol w="728930"/>
                <a:gridCol w="728930"/>
              </a:tblGrid>
              <a:tr h="3111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</a:tr>
              <a:tr h="3111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</a:tr>
              <a:tr h="3111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</a:tr>
              <a:tr h="3111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</a:tr>
              <a:tr h="3111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</a:tr>
              <a:tr h="3111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</a:tr>
              <a:tr h="3111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</a:tr>
              <a:tr h="3111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</a:tr>
              <a:tr h="3111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</a:tr>
              <a:tr h="3111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94859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+1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9500" y="540000"/>
            <a:ext cx="7290000" cy="81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2B2222"/>
                </a:solidFill>
              </a:defRPr>
            </a:lvl1pPr>
          </a:lstStyle>
          <a:p>
            <a:r>
              <a:rPr lang="ru-RU" dirty="0" smtClean="0"/>
              <a:t>Короткий заголовок в 1 строку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79500" y="1350000"/>
            <a:ext cx="3600000" cy="2835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0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4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 списка (шрифт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24)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 списка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шрифт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20);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 списка (шрифт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18);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 списка (шрифт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16);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 списка (шрифт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14).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4679500" y="1350000"/>
            <a:ext cx="3689800" cy="28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фотография одна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444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рав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9500" y="540000"/>
            <a:ext cx="7290000" cy="67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smtClean="0"/>
              <a:t>Короткий заголовок в 1 строку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79500" y="1215000"/>
            <a:ext cx="3600000" cy="405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Н</a:t>
            </a:r>
            <a:r>
              <a:rPr lang="ru-RU" dirty="0" err="1" smtClean="0"/>
              <a:t>азвание</a:t>
            </a:r>
            <a:r>
              <a:rPr lang="ru-RU" dirty="0" smtClean="0"/>
              <a:t> 1 объекта сравнения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52000" y="1215000"/>
            <a:ext cx="3600000" cy="405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Н</a:t>
            </a:r>
            <a:r>
              <a:rPr lang="ru-RU" dirty="0" err="1" smtClean="0"/>
              <a:t>азвание</a:t>
            </a:r>
            <a:r>
              <a:rPr lang="ru-RU" dirty="0" smtClean="0"/>
              <a:t> 2 объекта сравнения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1079500" y="1755000"/>
            <a:ext cx="3600000" cy="2430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2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 списка (шрифт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24)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 списка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шрифт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20);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 списка (шрифт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18);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 списка (шрифт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16);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 списка (шрифт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14).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52000" y="1755000"/>
            <a:ext cx="3600000" cy="2430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4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2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 списка (шрифт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24)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 списка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шрифт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20);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 списка (шрифт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18);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 списка (шрифт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16);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 списка (шрифт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301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фото без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9500" y="3510000"/>
            <a:ext cx="7289800" cy="27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 baseline="0"/>
            </a:lvl1pPr>
          </a:lstStyle>
          <a:p>
            <a:r>
              <a:rPr lang="en-US" dirty="0" err="1" smtClean="0"/>
              <a:t>П</a:t>
            </a:r>
            <a:r>
              <a:rPr lang="ru-RU" dirty="0" err="1" smtClean="0"/>
              <a:t>одпись</a:t>
            </a:r>
            <a:r>
              <a:rPr lang="ru-RU" dirty="0" smtClean="0"/>
              <a:t> к фото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79500" y="459581"/>
            <a:ext cx="72898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Ф</a:t>
            </a:r>
            <a:r>
              <a:rPr lang="ru-RU" dirty="0" smtClean="0"/>
              <a:t>ото большое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79500" y="3780000"/>
            <a:ext cx="7289800" cy="405000"/>
          </a:xfrm>
          <a:prstGeom prst="rect">
            <a:avLst/>
          </a:prstGeom>
        </p:spPr>
        <p:txBody>
          <a:bodyPr lIns="0" tIns="3600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К</a:t>
            </a:r>
            <a:r>
              <a:rPr lang="ru-RU" dirty="0" err="1" smtClean="0"/>
              <a:t>омментарий</a:t>
            </a:r>
            <a:r>
              <a:rPr lang="ru-RU" dirty="0" smtClean="0"/>
              <a:t> к подписи</a:t>
            </a:r>
          </a:p>
        </p:txBody>
      </p:sp>
    </p:spTree>
    <p:extLst>
      <p:ext uri="{BB962C8B-B14F-4D97-AF65-F5344CB8AC3E}">
        <p14:creationId xmlns:p14="http://schemas.microsoft.com/office/powerpoint/2010/main" xmlns="" val="4156935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547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8" r:id="rId5"/>
    <p:sldLayoutId id="2147483659" r:id="rId6"/>
    <p:sldLayoutId id="2147483652" r:id="rId7"/>
    <p:sldLayoutId id="2147483653" r:id="rId8"/>
    <p:sldLayoutId id="2147483657" r:id="rId9"/>
  </p:sldLayoutIdLst>
  <p:hf hdr="0" ftr="0" dt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D695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D695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6D695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6D695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6D695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karpenko@ac.gov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490" y="1837755"/>
            <a:ext cx="7309934" cy="1327477"/>
          </a:xfrm>
          <a:prstGeom prst="rect">
            <a:avLst/>
          </a:prstGeom>
        </p:spPr>
        <p:txBody>
          <a:bodyPr/>
          <a:lstStyle/>
          <a:p>
            <a:r>
              <a:rPr lang="ru-RU" sz="2800" dirty="0" smtClean="0"/>
              <a:t>Стратегия выбора и внедрения корпоративной СЭД для госучреждений: подход Аналитического центра при Правительстве Российской Федерации 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447138" y="4119459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 сентября 2015</a:t>
            </a:r>
          </a:p>
        </p:txBody>
      </p:sp>
    </p:spTree>
    <p:extLst>
      <p:ext uri="{BB962C8B-B14F-4D97-AF65-F5344CB8AC3E}">
        <p14:creationId xmlns:p14="http://schemas.microsoft.com/office/powerpoint/2010/main" xmlns="" val="155587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70" y="0"/>
            <a:ext cx="2236787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821910" y="-57198"/>
            <a:ext cx="6139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Общий подход Аналитического центра к выбору программной платформы для создания СЭД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9192" y="594122"/>
            <a:ext cx="4272993" cy="12406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Исходное состояние: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СЭД отсутствует или существующая СЭД не удовлетворяет требованиям.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рынке имеется множество «привлекательных» альтернатив по созданию СЭД.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365406" y="592960"/>
            <a:ext cx="3436990" cy="12406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Намерение: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Внедрить СЭД (доработать существующую СЭД: на существующей платформе/на новой платформе).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Выбрать программную платформу.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3827810" y="1041859"/>
            <a:ext cx="755117" cy="8495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814644" y="1654853"/>
            <a:ext cx="1634932" cy="8495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850021" y="1146634"/>
            <a:ext cx="1270535" cy="68818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Какую? Как?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7535502" y="1531761"/>
            <a:ext cx="502950" cy="8495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8286293" y="472038"/>
            <a:ext cx="4539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82465" y="1874411"/>
            <a:ext cx="87995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57767" y="1959365"/>
            <a:ext cx="2890227" cy="95856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TextBox 33"/>
          <p:cNvSpPr txBox="1">
            <a:spLocks noChangeArrowheads="1"/>
          </p:cNvSpPr>
          <p:nvPr/>
        </p:nvSpPr>
        <p:spPr bwMode="auto">
          <a:xfrm>
            <a:off x="57767" y="2002787"/>
            <a:ext cx="289022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/>
              <a:t>1. Анализ рынка СЭД, формирование расширенного перечня </a:t>
            </a:r>
            <a:r>
              <a:rPr lang="ru-RU" sz="1400" dirty="0" smtClean="0"/>
              <a:t>платформ </a:t>
            </a:r>
            <a:endParaRPr lang="ru-RU" sz="1400" dirty="0"/>
          </a:p>
        </p:txBody>
      </p:sp>
      <p:grpSp>
        <p:nvGrpSpPr>
          <p:cNvPr id="26" name="Группа 34"/>
          <p:cNvGrpSpPr>
            <a:grpSpLocks/>
          </p:cNvGrpSpPr>
          <p:nvPr/>
        </p:nvGrpSpPr>
        <p:grpSpPr bwMode="auto">
          <a:xfrm>
            <a:off x="246200" y="2625304"/>
            <a:ext cx="2575710" cy="369332"/>
            <a:chOff x="159743" y="2917329"/>
            <a:chExt cx="2952328" cy="621538"/>
          </a:xfrm>
        </p:grpSpPr>
        <p:sp>
          <p:nvSpPr>
            <p:cNvPr id="61" name="Овал 21"/>
            <p:cNvSpPr/>
            <p:nvPr/>
          </p:nvSpPr>
          <p:spPr>
            <a:xfrm>
              <a:off x="159743" y="2988813"/>
              <a:ext cx="360504" cy="36059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800" b="1" dirty="0"/>
                <a:t>1</a:t>
              </a:r>
            </a:p>
          </p:txBody>
        </p:sp>
        <p:sp>
          <p:nvSpPr>
            <p:cNvPr id="62" name="Овал 61"/>
            <p:cNvSpPr/>
            <p:nvPr/>
          </p:nvSpPr>
          <p:spPr>
            <a:xfrm>
              <a:off x="591714" y="2988813"/>
              <a:ext cx="360504" cy="36059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800" b="1" dirty="0"/>
                <a:t>2</a:t>
              </a:r>
            </a:p>
          </p:txBody>
        </p:sp>
        <p:sp>
          <p:nvSpPr>
            <p:cNvPr id="63" name="Овал 62"/>
            <p:cNvSpPr/>
            <p:nvPr/>
          </p:nvSpPr>
          <p:spPr>
            <a:xfrm>
              <a:off x="1023684" y="2988813"/>
              <a:ext cx="360504" cy="36059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800" b="1" dirty="0"/>
                <a:t>3</a:t>
              </a:r>
            </a:p>
          </p:txBody>
        </p:sp>
        <p:sp>
          <p:nvSpPr>
            <p:cNvPr id="64" name="Овал 63"/>
            <p:cNvSpPr/>
            <p:nvPr/>
          </p:nvSpPr>
          <p:spPr>
            <a:xfrm>
              <a:off x="1455655" y="2988813"/>
              <a:ext cx="360504" cy="36059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800" b="1" dirty="0"/>
                <a:t>4</a:t>
              </a:r>
            </a:p>
          </p:txBody>
        </p:sp>
        <p:sp>
          <p:nvSpPr>
            <p:cNvPr id="65" name="Овал 64"/>
            <p:cNvSpPr/>
            <p:nvPr/>
          </p:nvSpPr>
          <p:spPr>
            <a:xfrm>
              <a:off x="1887625" y="2988813"/>
              <a:ext cx="360504" cy="36059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800" b="1" dirty="0"/>
                <a:t>5</a:t>
              </a:r>
            </a:p>
          </p:txBody>
        </p:sp>
        <p:sp>
          <p:nvSpPr>
            <p:cNvPr id="66" name="Овал 65"/>
            <p:cNvSpPr/>
            <p:nvPr/>
          </p:nvSpPr>
          <p:spPr>
            <a:xfrm>
              <a:off x="2751567" y="2988813"/>
              <a:ext cx="360504" cy="36059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b="1" dirty="0"/>
                <a:t>N</a:t>
              </a:r>
              <a:endParaRPr lang="ru-RU" sz="1800" b="1" dirty="0"/>
            </a:p>
          </p:txBody>
        </p:sp>
        <p:sp>
          <p:nvSpPr>
            <p:cNvPr id="67" name="TextBox 31"/>
            <p:cNvSpPr txBox="1">
              <a:spLocks noChangeArrowheads="1"/>
            </p:cNvSpPr>
            <p:nvPr/>
          </p:nvSpPr>
          <p:spPr bwMode="auto">
            <a:xfrm>
              <a:off x="2175966" y="2917329"/>
              <a:ext cx="611065" cy="621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solidFill>
                    <a:srgbClr val="C00000"/>
                  </a:solidFill>
                </a:rPr>
                <a:t>….</a:t>
              </a:r>
            </a:p>
          </p:txBody>
        </p:sp>
      </p:grpSp>
      <p:sp>
        <p:nvSpPr>
          <p:cNvPr id="27" name="Скругленный прямоугольник 26"/>
          <p:cNvSpPr/>
          <p:nvPr/>
        </p:nvSpPr>
        <p:spPr>
          <a:xfrm>
            <a:off x="3074078" y="1959365"/>
            <a:ext cx="2953962" cy="95856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TextBox 36"/>
          <p:cNvSpPr txBox="1">
            <a:spLocks noChangeArrowheads="1"/>
          </p:cNvSpPr>
          <p:nvPr/>
        </p:nvSpPr>
        <p:spPr bwMode="auto">
          <a:xfrm>
            <a:off x="3136427" y="2002787"/>
            <a:ext cx="28916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2. Выбор наиболее приемлемых вариантов</a:t>
            </a:r>
          </a:p>
        </p:txBody>
      </p:sp>
      <p:grpSp>
        <p:nvGrpSpPr>
          <p:cNvPr id="29" name="Группа 45"/>
          <p:cNvGrpSpPr>
            <a:grpSpLocks/>
          </p:cNvGrpSpPr>
          <p:nvPr/>
        </p:nvGrpSpPr>
        <p:grpSpPr bwMode="auto">
          <a:xfrm>
            <a:off x="3826425" y="2667782"/>
            <a:ext cx="1446499" cy="214274"/>
            <a:chOff x="4192191" y="3637409"/>
            <a:chExt cx="1656622" cy="360040"/>
          </a:xfrm>
        </p:grpSpPr>
        <p:sp>
          <p:nvSpPr>
            <p:cNvPr id="57" name="Овал 56"/>
            <p:cNvSpPr/>
            <p:nvPr/>
          </p:nvSpPr>
          <p:spPr>
            <a:xfrm>
              <a:off x="4192191" y="3637409"/>
              <a:ext cx="360204" cy="36004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800" b="1" dirty="0"/>
                <a:t>1</a:t>
              </a:r>
            </a:p>
          </p:txBody>
        </p:sp>
        <p:sp>
          <p:nvSpPr>
            <p:cNvPr id="58" name="Овал 57"/>
            <p:cNvSpPr/>
            <p:nvPr/>
          </p:nvSpPr>
          <p:spPr>
            <a:xfrm>
              <a:off x="4623801" y="3637409"/>
              <a:ext cx="360204" cy="36004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800" b="1" dirty="0"/>
                <a:t>2</a:t>
              </a:r>
            </a:p>
          </p:txBody>
        </p:sp>
        <p:sp>
          <p:nvSpPr>
            <p:cNvPr id="59" name="Овал 58"/>
            <p:cNvSpPr/>
            <p:nvPr/>
          </p:nvSpPr>
          <p:spPr>
            <a:xfrm>
              <a:off x="5056998" y="3637409"/>
              <a:ext cx="358617" cy="36004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800" b="1" dirty="0"/>
                <a:t>3</a:t>
              </a:r>
            </a:p>
          </p:txBody>
        </p:sp>
        <p:sp>
          <p:nvSpPr>
            <p:cNvPr id="60" name="Овал 59"/>
            <p:cNvSpPr/>
            <p:nvPr/>
          </p:nvSpPr>
          <p:spPr>
            <a:xfrm>
              <a:off x="5488608" y="3637409"/>
              <a:ext cx="360205" cy="36004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800" b="1" dirty="0"/>
                <a:t>4</a:t>
              </a:r>
            </a:p>
          </p:txBody>
        </p:sp>
      </p:grpSp>
      <p:sp>
        <p:nvSpPr>
          <p:cNvPr id="30" name="Скругленный прямоугольник 29"/>
          <p:cNvSpPr/>
          <p:nvPr/>
        </p:nvSpPr>
        <p:spPr>
          <a:xfrm>
            <a:off x="6152738" y="1959365"/>
            <a:ext cx="2953962" cy="95856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TextBox 47"/>
          <p:cNvSpPr txBox="1">
            <a:spLocks noChangeArrowheads="1"/>
          </p:cNvSpPr>
          <p:nvPr/>
        </p:nvSpPr>
        <p:spPr bwMode="auto">
          <a:xfrm>
            <a:off x="6216473" y="2002787"/>
            <a:ext cx="28902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3. Выбор наиболее рационального варианта</a:t>
            </a:r>
          </a:p>
        </p:txBody>
      </p:sp>
      <p:sp>
        <p:nvSpPr>
          <p:cNvPr id="32" name="Овал 31"/>
          <p:cNvSpPr/>
          <p:nvPr/>
        </p:nvSpPr>
        <p:spPr>
          <a:xfrm>
            <a:off x="7473154" y="2660474"/>
            <a:ext cx="314516" cy="21427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/>
              <a:t>!</a:t>
            </a:r>
          </a:p>
        </p:txBody>
      </p:sp>
      <p:sp>
        <p:nvSpPr>
          <p:cNvPr id="33" name="Стрелка вправо 32"/>
          <p:cNvSpPr/>
          <p:nvPr/>
        </p:nvSpPr>
        <p:spPr>
          <a:xfrm>
            <a:off x="2778612" y="2311541"/>
            <a:ext cx="502949" cy="8589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5839607" y="2302016"/>
            <a:ext cx="502950" cy="8589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 bwMode="auto">
          <a:xfrm>
            <a:off x="57768" y="2769241"/>
            <a:ext cx="0" cy="1425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Скругленный прямоугольник 50"/>
          <p:cNvSpPr/>
          <p:nvPr/>
        </p:nvSpPr>
        <p:spPr bwMode="auto">
          <a:xfrm>
            <a:off x="308549" y="3015162"/>
            <a:ext cx="2513362" cy="39325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Аналитические статьи</a:t>
            </a:r>
          </a:p>
        </p:txBody>
      </p:sp>
      <p:sp>
        <p:nvSpPr>
          <p:cNvPr id="52" name="Скругленный прямоугольник 51"/>
          <p:cNvSpPr/>
          <p:nvPr/>
        </p:nvSpPr>
        <p:spPr bwMode="auto">
          <a:xfrm>
            <a:off x="308549" y="3505923"/>
            <a:ext cx="2513362" cy="3932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70000"/>
              </a:lnSpc>
              <a:defRPr/>
            </a:pPr>
            <a:r>
              <a: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Реклама, выставки и семинары</a:t>
            </a:r>
          </a:p>
        </p:txBody>
      </p:sp>
      <p:sp>
        <p:nvSpPr>
          <p:cNvPr id="53" name="Скругленный прямоугольник 52"/>
          <p:cNvSpPr/>
          <p:nvPr/>
        </p:nvSpPr>
        <p:spPr bwMode="auto">
          <a:xfrm>
            <a:off x="308549" y="3997767"/>
            <a:ext cx="2513362" cy="3932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Отзывы специалистов</a:t>
            </a:r>
          </a:p>
        </p:txBody>
      </p:sp>
      <p:cxnSp>
        <p:nvCxnSpPr>
          <p:cNvPr id="54" name="Прямая соединительная линия 53"/>
          <p:cNvCxnSpPr>
            <a:endCxn id="51" idx="1"/>
          </p:cNvCxnSpPr>
          <p:nvPr/>
        </p:nvCxnSpPr>
        <p:spPr bwMode="auto">
          <a:xfrm>
            <a:off x="57768" y="3211250"/>
            <a:ext cx="2507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 bwMode="auto">
          <a:xfrm>
            <a:off x="57768" y="3703094"/>
            <a:ext cx="2507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 bwMode="auto">
          <a:xfrm>
            <a:off x="57768" y="4194938"/>
            <a:ext cx="2507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 bwMode="auto">
          <a:xfrm>
            <a:off x="3074079" y="2778766"/>
            <a:ext cx="0" cy="12555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Скругленный прямоугольник 45"/>
          <p:cNvSpPr/>
          <p:nvPr/>
        </p:nvSpPr>
        <p:spPr bwMode="auto">
          <a:xfrm>
            <a:off x="3324861" y="3012090"/>
            <a:ext cx="2514747" cy="342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70000"/>
              </a:lnSpc>
              <a:defRPr/>
            </a:pP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Функциональные возможности</a:t>
            </a:r>
          </a:p>
        </p:txBody>
      </p:sp>
      <p:sp>
        <p:nvSpPr>
          <p:cNvPr id="47" name="Скругленный прямоугольник 46"/>
          <p:cNvSpPr/>
          <p:nvPr/>
        </p:nvSpPr>
        <p:spPr bwMode="auto">
          <a:xfrm>
            <a:off x="3324167" y="3439694"/>
            <a:ext cx="2514747" cy="4005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70000"/>
              </a:lnSpc>
              <a:defRPr/>
            </a:pP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Положительный опыт внедрения в госсекторе</a:t>
            </a:r>
          </a:p>
        </p:txBody>
      </p:sp>
      <p:cxnSp>
        <p:nvCxnSpPr>
          <p:cNvPr id="48" name="Прямая соединительная линия 47"/>
          <p:cNvCxnSpPr>
            <a:endCxn id="46" idx="1"/>
          </p:cNvCxnSpPr>
          <p:nvPr/>
        </p:nvCxnSpPr>
        <p:spPr bwMode="auto">
          <a:xfrm>
            <a:off x="3074079" y="3182943"/>
            <a:ext cx="2507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 bwMode="auto">
          <a:xfrm>
            <a:off x="3074079" y="3611492"/>
            <a:ext cx="2507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 bwMode="auto">
          <a:xfrm>
            <a:off x="6146450" y="2769780"/>
            <a:ext cx="0" cy="1242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 bwMode="auto">
          <a:xfrm>
            <a:off x="6397231" y="2983582"/>
            <a:ext cx="2513362" cy="342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70000"/>
              </a:lnSpc>
              <a:defRPr/>
            </a:pPr>
            <a:r>
              <a: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Прототип (</a:t>
            </a:r>
            <a:r>
              <a:rPr lang="ru-RU" sz="1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пилотный</a:t>
            </a:r>
            <a:r>
              <a: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проект) СЭД</a:t>
            </a: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6397231" y="3411659"/>
            <a:ext cx="2513362" cy="342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70000"/>
              </a:lnSpc>
              <a:defRPr/>
            </a:pPr>
            <a:r>
              <a: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Методика оценки</a:t>
            </a:r>
          </a:p>
        </p:txBody>
      </p:sp>
      <p:sp>
        <p:nvSpPr>
          <p:cNvPr id="41" name="Скругленный прямоугольник 40"/>
          <p:cNvSpPr/>
          <p:nvPr/>
        </p:nvSpPr>
        <p:spPr bwMode="auto">
          <a:xfrm>
            <a:off x="6397231" y="3840206"/>
            <a:ext cx="2513362" cy="3617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70000"/>
              </a:lnSpc>
              <a:defRPr/>
            </a:pPr>
            <a:r>
              <a: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Эксперты различных категорий</a:t>
            </a:r>
          </a:p>
        </p:txBody>
      </p:sp>
      <p:cxnSp>
        <p:nvCxnSpPr>
          <p:cNvPr id="42" name="Прямая соединительная линия 41"/>
          <p:cNvCxnSpPr>
            <a:endCxn id="39" idx="1"/>
          </p:cNvCxnSpPr>
          <p:nvPr/>
        </p:nvCxnSpPr>
        <p:spPr bwMode="auto">
          <a:xfrm>
            <a:off x="6146450" y="3154435"/>
            <a:ext cx="2507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 bwMode="auto">
          <a:xfrm>
            <a:off x="6146450" y="3583456"/>
            <a:ext cx="2507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 bwMode="auto">
          <a:xfrm>
            <a:off x="6146450" y="4012004"/>
            <a:ext cx="2507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Скругленный прямоугольник 67"/>
          <p:cNvSpPr/>
          <p:nvPr/>
        </p:nvSpPr>
        <p:spPr bwMode="auto">
          <a:xfrm>
            <a:off x="3324167" y="3897376"/>
            <a:ext cx="2514747" cy="342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70000"/>
              </a:lnSpc>
              <a:defRPr/>
            </a:pP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Стоимость владения</a:t>
            </a:r>
            <a:endParaRPr lang="ru-RU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 bwMode="auto">
          <a:xfrm>
            <a:off x="3085802" y="4024802"/>
            <a:ext cx="2507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6429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70" y="0"/>
            <a:ext cx="2236787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759561" y="-67407"/>
            <a:ext cx="6139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Выбор наиболее рационального варианта программной платформы для создания СЭД</a:t>
            </a:r>
            <a:endParaRPr lang="ru-RU" dirty="0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66556" y="640650"/>
            <a:ext cx="2852491" cy="89654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TextBox 33"/>
          <p:cNvSpPr txBox="1">
            <a:spLocks noChangeArrowheads="1"/>
          </p:cNvSpPr>
          <p:nvPr/>
        </p:nvSpPr>
        <p:spPr bwMode="auto">
          <a:xfrm>
            <a:off x="66555" y="615097"/>
            <a:ext cx="269300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1. Постановка задачи и разработка прототипов (</a:t>
            </a:r>
            <a:r>
              <a:rPr lang="ru-RU" sz="1400" dirty="0" err="1"/>
              <a:t>пилотных</a:t>
            </a:r>
            <a:r>
              <a:rPr lang="ru-RU" sz="1400" dirty="0"/>
              <a:t> проектов) СЭД</a:t>
            </a:r>
            <a:r>
              <a:rPr lang="en-US" sz="1400" dirty="0"/>
              <a:t> </a:t>
            </a:r>
            <a:endParaRPr lang="ru-RU" sz="1400" dirty="0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995006" y="640649"/>
            <a:ext cx="3042380" cy="89654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TextBox 47"/>
          <p:cNvSpPr txBox="1">
            <a:spLocks noChangeArrowheads="1"/>
          </p:cNvSpPr>
          <p:nvPr/>
        </p:nvSpPr>
        <p:spPr bwMode="auto">
          <a:xfrm>
            <a:off x="2936392" y="623889"/>
            <a:ext cx="310099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2. Тестирование прототипов СЭД и их экспертная оценка (отработка пяти основных технологических циклов на реальных данных) </a:t>
            </a:r>
          </a:p>
        </p:txBody>
      </p:sp>
      <p:sp>
        <p:nvSpPr>
          <p:cNvPr id="72" name="Стрелка вправо 71"/>
          <p:cNvSpPr/>
          <p:nvPr/>
        </p:nvSpPr>
        <p:spPr>
          <a:xfrm>
            <a:off x="2678300" y="1285282"/>
            <a:ext cx="576262" cy="10834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73" name="Группа 68"/>
          <p:cNvGrpSpPr>
            <a:grpSpLocks/>
          </p:cNvGrpSpPr>
          <p:nvPr/>
        </p:nvGrpSpPr>
        <p:grpSpPr bwMode="auto">
          <a:xfrm>
            <a:off x="405670" y="1285282"/>
            <a:ext cx="2232025" cy="281307"/>
            <a:chOff x="663799" y="1837209"/>
            <a:chExt cx="2232248" cy="504056"/>
          </a:xfrm>
        </p:grpSpPr>
        <p:sp>
          <p:nvSpPr>
            <p:cNvPr id="74" name="Овал 73"/>
            <p:cNvSpPr/>
            <p:nvPr/>
          </p:nvSpPr>
          <p:spPr>
            <a:xfrm>
              <a:off x="663799" y="1837209"/>
              <a:ext cx="503288" cy="504056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/>
                <a:t>1</a:t>
              </a:r>
              <a:r>
                <a:rPr lang="en-US" sz="1400" b="1" dirty="0"/>
                <a:t>’</a:t>
              </a:r>
              <a:endParaRPr lang="ru-RU" sz="1400" b="1" dirty="0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1240120" y="1837209"/>
              <a:ext cx="503287" cy="504056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/>
                <a:t>2’</a:t>
              </a:r>
              <a:endParaRPr lang="ru-RU" sz="1400" b="1" dirty="0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1816439" y="1837209"/>
              <a:ext cx="503288" cy="504056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/>
                <a:t>3’</a:t>
              </a:r>
              <a:endParaRPr lang="ru-RU" sz="1400" b="1" dirty="0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2392760" y="1837209"/>
              <a:ext cx="503287" cy="504056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/>
                <a:t>4’</a:t>
              </a:r>
              <a:endParaRPr lang="ru-RU" sz="1400" b="1" dirty="0"/>
            </a:p>
          </p:txBody>
        </p:sp>
      </p:grpSp>
      <p:sp>
        <p:nvSpPr>
          <p:cNvPr id="78" name="Скругленный прямоугольник 77"/>
          <p:cNvSpPr/>
          <p:nvPr/>
        </p:nvSpPr>
        <p:spPr>
          <a:xfrm>
            <a:off x="6112127" y="640650"/>
            <a:ext cx="2973265" cy="89654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9" name="TextBox 73"/>
          <p:cNvSpPr txBox="1">
            <a:spLocks noChangeArrowheads="1"/>
          </p:cNvSpPr>
          <p:nvPr/>
        </p:nvSpPr>
        <p:spPr bwMode="auto">
          <a:xfrm>
            <a:off x="6112126" y="634697"/>
            <a:ext cx="305910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3. Формирование экспертных заключений на прототипы СЭД и выбор наиболее предпочтительной </a:t>
            </a:r>
            <a:r>
              <a:rPr lang="ru-RU" sz="1400" dirty="0" smtClean="0"/>
              <a:t>платформы</a:t>
            </a:r>
            <a:endParaRPr lang="ru-RU" sz="1400" dirty="0"/>
          </a:p>
        </p:txBody>
      </p:sp>
      <p:sp>
        <p:nvSpPr>
          <p:cNvPr id="80" name="Стрелка вправо 79"/>
          <p:cNvSpPr/>
          <p:nvPr/>
        </p:nvSpPr>
        <p:spPr>
          <a:xfrm>
            <a:off x="5749255" y="1294807"/>
            <a:ext cx="576263" cy="10715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" name="TextBox 76"/>
          <p:cNvSpPr txBox="1">
            <a:spLocks noChangeArrowheads="1"/>
          </p:cNvSpPr>
          <p:nvPr/>
        </p:nvSpPr>
        <p:spPr bwMode="auto">
          <a:xfrm>
            <a:off x="160339" y="1537191"/>
            <a:ext cx="89250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/>
              <a:t>Результаты оценки функциональности тестируемого объекта (на примере одного из вариантов)</a:t>
            </a:r>
          </a:p>
        </p:txBody>
      </p:sp>
      <p:graphicFrame>
        <p:nvGraphicFramePr>
          <p:cNvPr id="82" name="Таблица 81"/>
          <p:cNvGraphicFramePr>
            <a:graphicFrameLocks noGrp="1"/>
          </p:cNvGraphicFramePr>
          <p:nvPr/>
        </p:nvGraphicFramePr>
        <p:xfrm>
          <a:off x="160339" y="1804715"/>
          <a:ext cx="8738531" cy="1508760"/>
        </p:xfrm>
        <a:graphic>
          <a:graphicData uri="http://schemas.openxmlformats.org/drawingml/2006/table">
            <a:tbl>
              <a:tblPr/>
              <a:tblGrid>
                <a:gridCol w="1809139"/>
                <a:gridCol w="2543908"/>
                <a:gridCol w="2414953"/>
                <a:gridCol w="1970531"/>
              </a:tblGrid>
              <a:tr h="48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Номер технологического </a:t>
                      </a:r>
                      <a:r>
                        <a:rPr lang="ru-RU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цикла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Итоговая оценка по технологическому циклу</a:t>
                      </a:r>
                      <a:endParaRPr lang="ru-RU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Коэффициент нормирования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Нормированная оценка</a:t>
                      </a:r>
                      <a:endParaRPr lang="ru-RU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43,50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78,50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43,40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Средняя оценка функциональности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0,99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3" name="Прямоугольник 87"/>
          <p:cNvSpPr>
            <a:spLocks noChangeArrowheads="1"/>
          </p:cNvSpPr>
          <p:nvPr/>
        </p:nvSpPr>
        <p:spPr bwMode="auto">
          <a:xfrm>
            <a:off x="-3783" y="3285487"/>
            <a:ext cx="9175020" cy="11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u="sng" dirty="0">
                <a:solidFill>
                  <a:srgbClr val="0070C0"/>
                </a:solidFill>
              </a:rPr>
              <a:t>Примечание: </a:t>
            </a:r>
            <a:r>
              <a:rPr lang="ru-RU" sz="1200" dirty="0">
                <a:solidFill>
                  <a:srgbClr val="0070C0"/>
                </a:solidFill>
              </a:rPr>
              <a:t>для оценки функциональности прототипа СЭД, в привязке к каждому процессу, реализуемому в рамках рассматриваемого технологического цикла, использовались следующие критерии</a:t>
            </a:r>
            <a:r>
              <a:rPr lang="ru-RU" sz="1200" dirty="0" smtClean="0">
                <a:solidFill>
                  <a:srgbClr val="0070C0"/>
                </a:solidFill>
              </a:rPr>
              <a:t>:</a:t>
            </a:r>
            <a:endParaRPr lang="ru-RU" sz="1200" dirty="0">
              <a:solidFill>
                <a:srgbClr val="0070C0"/>
              </a:solidFill>
            </a:endParaRPr>
          </a:p>
          <a:p>
            <a:r>
              <a:rPr lang="ru-RU" sz="1200" b="1" dirty="0">
                <a:solidFill>
                  <a:srgbClr val="0070C0"/>
                </a:solidFill>
              </a:rPr>
              <a:t>0</a:t>
            </a:r>
            <a:r>
              <a:rPr lang="ru-RU" sz="1200" dirty="0">
                <a:solidFill>
                  <a:srgbClr val="0070C0"/>
                </a:solidFill>
              </a:rPr>
              <a:t>  – процесс не реализован; </a:t>
            </a:r>
          </a:p>
          <a:p>
            <a:pPr>
              <a:lnSpc>
                <a:spcPct val="70000"/>
              </a:lnSpc>
            </a:pPr>
            <a:r>
              <a:rPr lang="ru-RU" sz="1200" b="1" dirty="0">
                <a:solidFill>
                  <a:srgbClr val="0070C0"/>
                </a:solidFill>
              </a:rPr>
              <a:t>1</a:t>
            </a:r>
            <a:r>
              <a:rPr lang="ru-RU" sz="1200" dirty="0">
                <a:solidFill>
                  <a:srgbClr val="0070C0"/>
                </a:solidFill>
              </a:rPr>
              <a:t>  – процесс реализован частично, выявлены ошибки или сбои в работе;</a:t>
            </a:r>
          </a:p>
          <a:p>
            <a:pPr>
              <a:lnSpc>
                <a:spcPct val="70000"/>
              </a:lnSpc>
            </a:pPr>
            <a:r>
              <a:rPr lang="ru-RU" sz="1200" b="1" dirty="0">
                <a:solidFill>
                  <a:srgbClr val="0070C0"/>
                </a:solidFill>
              </a:rPr>
              <a:t>2</a:t>
            </a:r>
            <a:r>
              <a:rPr lang="ru-RU" sz="1200" dirty="0">
                <a:solidFill>
                  <a:srgbClr val="0070C0"/>
                </a:solidFill>
              </a:rPr>
              <a:t>  – процесс реализован частично, выявлены семантические ошибки (нарушение логики);</a:t>
            </a:r>
          </a:p>
          <a:p>
            <a:pPr>
              <a:lnSpc>
                <a:spcPct val="70000"/>
              </a:lnSpc>
            </a:pPr>
            <a:r>
              <a:rPr lang="ru-RU" sz="1200" b="1" dirty="0">
                <a:solidFill>
                  <a:srgbClr val="0070C0"/>
                </a:solidFill>
              </a:rPr>
              <a:t>3</a:t>
            </a:r>
            <a:r>
              <a:rPr lang="ru-RU" sz="1200" dirty="0">
                <a:solidFill>
                  <a:srgbClr val="0070C0"/>
                </a:solidFill>
              </a:rPr>
              <a:t>  – процесс реализован полностью, но не используются все исходные данные, выданные Исполнителю в постановке задачи; </a:t>
            </a:r>
          </a:p>
          <a:p>
            <a:pPr>
              <a:lnSpc>
                <a:spcPct val="70000"/>
              </a:lnSpc>
            </a:pPr>
            <a:r>
              <a:rPr lang="ru-RU" sz="1200" b="1" dirty="0">
                <a:solidFill>
                  <a:srgbClr val="0070C0"/>
                </a:solidFill>
              </a:rPr>
              <a:t>4</a:t>
            </a:r>
            <a:r>
              <a:rPr lang="ru-RU" sz="1200" dirty="0">
                <a:solidFill>
                  <a:srgbClr val="0070C0"/>
                </a:solidFill>
              </a:rPr>
              <a:t>  – процесс реализован полностью, отрабатывается в полном объёме.</a:t>
            </a:r>
          </a:p>
        </p:txBody>
      </p:sp>
    </p:spTree>
    <p:extLst>
      <p:ext uri="{BB962C8B-B14F-4D97-AF65-F5344CB8AC3E}">
        <p14:creationId xmlns:p14="http://schemas.microsoft.com/office/powerpoint/2010/main" xmlns="" val="336429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70" y="0"/>
            <a:ext cx="2236787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759561" y="17585"/>
            <a:ext cx="6139308" cy="678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dirty="0" smtClean="0"/>
              <a:t>Примеры рассматриваемых основных технологических циклов для выбора наиболее рационального варианта программной платформы для создания СЭД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3718" y="684337"/>
          <a:ext cx="8963131" cy="3763515"/>
        </p:xfrm>
        <a:graphic>
          <a:graphicData uri="http://schemas.openxmlformats.org/drawingml/2006/table">
            <a:tbl>
              <a:tblPr/>
              <a:tblGrid>
                <a:gridCol w="504932"/>
                <a:gridCol w="2114550"/>
                <a:gridCol w="6343649"/>
              </a:tblGrid>
              <a:tr h="182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№ ТЦ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+mn-lt"/>
                          <a:ea typeface="Times New Roman"/>
                          <a:cs typeface="Times New Roman"/>
                        </a:rPr>
                        <a:t>Наименование ТЦ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Краткий комментарий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Подготовка и проведение рабочего совещания в АЦ</a:t>
                      </a: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Перед проведением рабочего совещания происходит формирование плана совещания (повестки), определяется  состав участников, время, место и продолжительность проведения. Далее следует рассылка извещений о проведении совещания его участникам.  При необходимости осуществляется  постановка задач. По итогам совещания составляется протокол совещания с указанием сформированных Руководителем поручений.</a:t>
                      </a: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Поступление задания от Аппарата Правительства РФ и его отработка</a:t>
                      </a: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Отработка задачи на примере подготовки аналитических материалов Управлением государственных программ и проектов</a:t>
                      </a:r>
                      <a:r>
                        <a:rPr lang="ru-RU" sz="1000" dirty="0" smtClean="0">
                          <a:latin typeface="+mn-lt"/>
                          <a:ea typeface="Times New Roman"/>
                          <a:cs typeface="Times New Roman"/>
                        </a:rPr>
                        <a:t>. Цикл</a:t>
                      </a:r>
                      <a:r>
                        <a:rPr lang="ru-RU" sz="10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– от поступления входящего письма, до отправки </a:t>
                      </a:r>
                      <a:r>
                        <a:rPr lang="ru-RU" sz="10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ответа.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Отработка поручения Руководителя АЦ</a:t>
                      </a: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В качестве примера отработки поручения рассматривается процесс подготовки и согласования ТЗ на закупку/выполнение работ/оказание услуг в соответствии с требованием Приказа  Руководителя  АЦ №</a:t>
                      </a:r>
                      <a:r>
                        <a:rPr lang="ru-RU" sz="1000" dirty="0" smtClean="0">
                          <a:latin typeface="+mn-lt"/>
                          <a:ea typeface="Times New Roman"/>
                          <a:cs typeface="Times New Roman"/>
                        </a:rPr>
                        <a:t>01-06/54.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Отработка планового документа на примере государственной регистрации программы для ЭВМ</a:t>
                      </a: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На основании подготовленного плана государственной регистрации проводятся мероприятия по подготовке, согласованию, утверждения и отправке комплекта документов, представляемых в Роспатент для государственной регистрации программы для ЭВМ (на примере САУ РИД). Отрабатывается технологический цикл, заканчивающийся получением и регистрацией в СЭД письма о государственной регистрации программы для ЭВМ.</a:t>
                      </a: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Организация и проведение типового мероприятия в АЦ</a:t>
                      </a: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Размещение и согласование организационных документов по проведению мероприятия, отслеживание своевременного исполнения поручений;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Оповещение сотрудников АЦ, задействованных в подготовке мероприятия, о совещаниях/оргкомитетах и т.п.;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Согласование шаблона/текста письма для участников мероприятия, а также программы </a:t>
                      </a:r>
                      <a:r>
                        <a:rPr lang="ru-RU" sz="1000" dirty="0" smtClean="0">
                          <a:latin typeface="+mn-lt"/>
                          <a:ea typeface="Times New Roman"/>
                          <a:cs typeface="Times New Roman"/>
                        </a:rPr>
                        <a:t>мероприятия;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Архивация документов по прошедшим мероприятиям.</a:t>
                      </a: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6429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70" y="0"/>
            <a:ext cx="2236787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865331" y="4901"/>
            <a:ext cx="5745269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dirty="0" smtClean="0"/>
              <a:t>Пример формализованного описания реализуемого технологического </a:t>
            </a:r>
            <a:r>
              <a:rPr lang="ru-RU" dirty="0" smtClean="0"/>
              <a:t>цикла (подготовка и проведение совещания) </a:t>
            </a:r>
            <a:endParaRPr lang="ru-RU" dirty="0"/>
          </a:p>
        </p:txBody>
      </p:sp>
      <p:pic>
        <p:nvPicPr>
          <p:cNvPr id="27650" name="Picture 2" descr="ТЦ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594856"/>
            <a:ext cx="9144000" cy="390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6429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70" y="0"/>
            <a:ext cx="2236787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759561" y="-38832"/>
            <a:ext cx="6139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Количественная оценка каждого варианта </a:t>
            </a:r>
            <a:r>
              <a:rPr lang="ru-RU" dirty="0" smtClean="0"/>
              <a:t>программной платформы для создания </a:t>
            </a:r>
            <a:r>
              <a:rPr lang="ru-RU" dirty="0" smtClean="0"/>
              <a:t>СЭД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3109" y="2681837"/>
          <a:ext cx="9077447" cy="1892808"/>
        </p:xfrm>
        <a:graphic>
          <a:graphicData uri="http://schemas.openxmlformats.org/drawingml/2006/table">
            <a:tbl>
              <a:tblPr/>
              <a:tblGrid>
                <a:gridCol w="3817940"/>
                <a:gridCol w="1923901"/>
                <a:gridCol w="1584548"/>
                <a:gridCol w="1751058"/>
              </a:tblGrid>
              <a:tr h="368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Показатели 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Нормированная оценка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Весовой коэффициент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Общая оценка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 Функциональность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</a:t>
                      </a: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Удобство использования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</a:t>
                      </a: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Качество интерфейса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</a:t>
                      </a: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Технологичность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</a:t>
                      </a: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Простота настройки и 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доп.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возможности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</a:t>
                      </a: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Понятность выполнения действий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26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ИТОГО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0,93</a:t>
                      </a:r>
                      <a:endParaRPr lang="ru-RU" sz="1200" dirty="0">
                        <a:solidFill>
                          <a:srgbClr val="0070C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23"/>
          <p:cNvSpPr txBox="1">
            <a:spLocks noChangeArrowheads="1"/>
          </p:cNvSpPr>
          <p:nvPr/>
        </p:nvSpPr>
        <p:spPr bwMode="auto">
          <a:xfrm>
            <a:off x="1" y="2422282"/>
            <a:ext cx="91440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u="sng" dirty="0">
                <a:solidFill>
                  <a:srgbClr val="0070C0"/>
                </a:solidFill>
              </a:rPr>
              <a:t>Общая оценка тестируемого объекта (на примере одного из вариантов)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3109" y="819150"/>
          <a:ext cx="9077447" cy="1647444"/>
        </p:xfrm>
        <a:graphic>
          <a:graphicData uri="http://schemas.openxmlformats.org/drawingml/2006/table">
            <a:tbl>
              <a:tblPr/>
              <a:tblGrid>
                <a:gridCol w="3848953"/>
                <a:gridCol w="1875692"/>
                <a:gridCol w="1629508"/>
                <a:gridCol w="1723294"/>
              </a:tblGrid>
              <a:tr h="368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Дополнительные показатели 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Средняя оценка</a:t>
                      </a:r>
                      <a:endParaRPr lang="ru-RU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Коэффициент нормирования</a:t>
                      </a:r>
                      <a:endParaRPr lang="ru-RU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Нормированная оценка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</a:t>
                      </a: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Удобство использования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</a:t>
                      </a: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Качество интерфейса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</a:t>
                      </a: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Технологичность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</a:t>
                      </a: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Простота настройки и дополнительные возможности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</a:t>
                      </a: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Понятность выполнения действий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25"/>
          <p:cNvSpPr txBox="1">
            <a:spLocks noChangeArrowheads="1"/>
          </p:cNvSpPr>
          <p:nvPr/>
        </p:nvSpPr>
        <p:spPr bwMode="auto">
          <a:xfrm>
            <a:off x="-3783" y="538622"/>
            <a:ext cx="91477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u="sng" dirty="0">
                <a:solidFill>
                  <a:srgbClr val="0070C0"/>
                </a:solidFill>
              </a:rPr>
              <a:t>Результаты оценки тестируемого объекта по дополнительным показателям </a:t>
            </a:r>
            <a:r>
              <a:rPr lang="ru-RU" sz="1400" b="1" u="sng" dirty="0" smtClean="0">
                <a:solidFill>
                  <a:srgbClr val="0070C0"/>
                </a:solidFill>
              </a:rPr>
              <a:t>(пример)</a:t>
            </a:r>
            <a:endParaRPr lang="ru-RU" sz="14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429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70" y="0"/>
            <a:ext cx="2236787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417658" y="-26376"/>
            <a:ext cx="6691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Результаты экспертных оценок программных платформ для построения СЭД (по итогам тестирования прототипов)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7655" y="645595"/>
          <a:ext cx="9041177" cy="331661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874959"/>
                <a:gridCol w="1356243"/>
                <a:gridCol w="1227077"/>
                <a:gridCol w="1356243"/>
                <a:gridCol w="1226655"/>
              </a:tblGrid>
              <a:tr h="268805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Оцениваемые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показатели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34274" marB="34274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Программные платформы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34274" marB="34274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78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42847" rtl="0" eaLnBrk="1" latinLnBrk="0" hangingPunct="1"/>
                      <a:r>
                        <a:rPr lang="en-US" sz="1200" b="1" dirty="0" err="1" smtClean="0">
                          <a:latin typeface="Arial" pitchFamily="34" charset="0"/>
                          <a:cs typeface="Arial" pitchFamily="34" charset="0"/>
                        </a:rPr>
                        <a:t>Directum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34274" marB="34274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2847" rtl="0" eaLnBrk="1" latinLnBrk="0" hangingPunct="1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Логика ЕСМ.СЭД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34274" marB="34274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2847" rtl="0" eaLnBrk="1" latinLnBrk="0" hangingPunct="1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Company </a:t>
                      </a:r>
                    </a:p>
                    <a:p>
                      <a:pPr marL="0" algn="ctr" defTabSz="1042847" rtl="0" eaLnBrk="1" latinLnBrk="0" hangingPunct="1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Media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34274" marB="34274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2847" rtl="0" eaLnBrk="1" latinLnBrk="0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EOS-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Дело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34274" marB="34274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53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Функциональность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34274" marB="34274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,40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34274" marB="34274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0,37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34274" marB="3427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0,39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34274" marB="3427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0,37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34274" marB="3427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2833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Удобство использования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34274" marB="34274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0,14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34274" marB="34274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0,07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34274" marB="3427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0,12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34274" marB="3427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0,09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34274" marB="3427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128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Качество интерфейса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34274" marB="34274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0,12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34274" marB="34274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0,05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34274" marB="3427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0,11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34274" marB="3427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0,11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34274" marB="3427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9015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Технологичность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34274" marB="34274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0,10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34274" marB="34274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0,06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34274" marB="3427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0,08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34274" marB="3427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0,05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34274" marB="3427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554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Простота</a:t>
                      </a:r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настройки и дополнительные возможности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34274" marB="34274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0,08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34274" marB="34274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0,05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34274" marB="3427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0,06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34274" marB="3427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0,04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34274" marB="3427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3630">
                <a:tc>
                  <a:txBody>
                    <a:bodyPr/>
                    <a:lstStyle/>
                    <a:p>
                      <a:pPr marL="0" algn="l" defTabSz="1042847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Понятность выполнения действий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34274" marB="34274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0,09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34274" marB="34274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0,05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34274" marB="3427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0,07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34274" marB="3427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0,04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34274" marB="3427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431">
                <a:tc>
                  <a:txBody>
                    <a:bodyPr/>
                    <a:lstStyle/>
                    <a:p>
                      <a:pPr marL="0" algn="l" defTabSz="1042847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Итого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34274" marB="34274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0,93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34274" marB="34274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0,65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34274" marB="34274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0,82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34274" marB="34274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0,70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34274" marB="34274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-48476" y="3971562"/>
            <a:ext cx="91924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</a:rPr>
              <a:t>Оценивание проводилось в АЦ, по результатам тестирования </a:t>
            </a:r>
            <a:r>
              <a:rPr lang="ru-RU" sz="1200" b="1" dirty="0" err="1">
                <a:solidFill>
                  <a:srgbClr val="0070C0"/>
                </a:solidFill>
              </a:rPr>
              <a:t>пилотных</a:t>
            </a:r>
            <a:r>
              <a:rPr lang="ru-RU" sz="1200" b="1" dirty="0">
                <a:solidFill>
                  <a:srgbClr val="0070C0"/>
                </a:solidFill>
              </a:rPr>
              <a:t> проектов. В тестировании принимали участие 15 сотрудников АЦ, 6 сотрудников Аппарата Правительства РФ, 1 сотрудник ФСО и 5 </a:t>
            </a:r>
            <a:r>
              <a:rPr lang="ru-RU" sz="1200" b="1" dirty="0" smtClean="0">
                <a:solidFill>
                  <a:srgbClr val="0070C0"/>
                </a:solidFill>
              </a:rPr>
              <a:t>независимых экспертов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822339" y="865954"/>
            <a:ext cx="288925" cy="215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</a:t>
            </a:r>
          </a:p>
        </p:txBody>
      </p:sp>
      <p:sp>
        <p:nvSpPr>
          <p:cNvPr id="13" name="Овал 12"/>
          <p:cNvSpPr/>
          <p:nvPr/>
        </p:nvSpPr>
        <p:spPr>
          <a:xfrm>
            <a:off x="5157794" y="874746"/>
            <a:ext cx="288925" cy="215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4</a:t>
            </a:r>
          </a:p>
        </p:txBody>
      </p:sp>
      <p:sp>
        <p:nvSpPr>
          <p:cNvPr id="14" name="Овал 13"/>
          <p:cNvSpPr/>
          <p:nvPr/>
        </p:nvSpPr>
        <p:spPr>
          <a:xfrm>
            <a:off x="6385543" y="865954"/>
            <a:ext cx="288925" cy="215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</a:t>
            </a:r>
          </a:p>
        </p:txBody>
      </p:sp>
      <p:sp>
        <p:nvSpPr>
          <p:cNvPr id="15" name="Овал 14"/>
          <p:cNvSpPr/>
          <p:nvPr/>
        </p:nvSpPr>
        <p:spPr>
          <a:xfrm>
            <a:off x="7757754" y="857162"/>
            <a:ext cx="288925" cy="215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336429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70" y="0"/>
            <a:ext cx="2236787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771284" y="-68872"/>
            <a:ext cx="6139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Обобщённая схема реализованной Стратегии выбора и внедрения корпоративной СЭД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5362" y="628651"/>
            <a:ext cx="2039816" cy="81768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Корректная постановка целей и задач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63099" y="1099039"/>
            <a:ext cx="2039816" cy="8264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Выбор оцениваемых параметров и формирование критериев оценки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96179" y="1696917"/>
            <a:ext cx="2039816" cy="8264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Сужение множества рассматриваемых вариантов до 4-5 (первичный фильтр</a:t>
            </a:r>
            <a:r>
              <a:rPr lang="ru-RU" sz="1400" dirty="0" smtClean="0">
                <a:solidFill>
                  <a:schemeClr val="tx1"/>
                </a:solidFill>
              </a:rPr>
              <a:t>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71871" y="2220792"/>
            <a:ext cx="2039816" cy="8264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Разработка и тестирование прототипов на основных технологических циклах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46621" y="2989386"/>
            <a:ext cx="2039816" cy="8264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Разработка внедрение наиболее рационального варианта СЭД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8422" y="1650779"/>
            <a:ext cx="17815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200" dirty="0" smtClean="0"/>
              <a:t>Что хотим от СЭД (цель внедрения)?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 smtClean="0"/>
              <a:t>Для чего нужна СЭД и кто будет ее пользователями?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 smtClean="0"/>
              <a:t>Каковы имеются ограничения (регламентные, технические, лицензионные, финансовые)?</a:t>
            </a:r>
            <a:endParaRPr lang="ru-RU" sz="1200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872339" y="1403769"/>
            <a:ext cx="0" cy="2851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65066" y="2136646"/>
            <a:ext cx="2236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200" dirty="0" smtClean="0"/>
              <a:t>Функциональные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 smtClean="0"/>
              <a:t>Стоимостные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 smtClean="0"/>
              <a:t>Технологические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 smtClean="0"/>
              <a:t>Дополнительные</a:t>
            </a:r>
            <a:endParaRPr lang="ru-RU" sz="1200" dirty="0"/>
          </a:p>
        </p:txBody>
      </p:sp>
      <p:cxnSp>
        <p:nvCxnSpPr>
          <p:cNvPr id="27" name="Прямая со стрелкой 26"/>
          <p:cNvCxnSpPr>
            <a:stCxn id="24" idx="0"/>
            <a:endCxn id="17" idx="2"/>
          </p:cNvCxnSpPr>
          <p:nvPr/>
        </p:nvCxnSpPr>
        <p:spPr>
          <a:xfrm flipH="1" flipV="1">
            <a:off x="2783007" y="1925516"/>
            <a:ext cx="453" cy="2111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70256" y="2667736"/>
            <a:ext cx="22367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200" dirty="0" smtClean="0"/>
              <a:t>Из предварительно сформированного множества </a:t>
            </a:r>
            <a:r>
              <a:rPr lang="ru-RU" sz="1200" dirty="0" smtClean="0"/>
              <a:t>вариантов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 smtClean="0"/>
              <a:t>Привязка к специфике документооборота организации</a:t>
            </a:r>
            <a:endParaRPr lang="ru-RU" sz="1200" dirty="0" smtClean="0"/>
          </a:p>
          <a:p>
            <a:pPr>
              <a:buFont typeface="Wingdings" pitchFamily="2" charset="2"/>
              <a:buChar char="v"/>
            </a:pPr>
            <a:r>
              <a:rPr lang="ru-RU" sz="1200" dirty="0" smtClean="0"/>
              <a:t> Без </a:t>
            </a:r>
            <a:r>
              <a:rPr lang="ru-RU" sz="1200" dirty="0" smtClean="0"/>
              <a:t>лоббирования     </a:t>
            </a:r>
            <a:r>
              <a:rPr lang="ru-RU" sz="1200" dirty="0" smtClean="0"/>
              <a:t>чьих-либо интересов</a:t>
            </a:r>
            <a:endParaRPr lang="ru-RU" sz="1200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4288650" y="2513868"/>
            <a:ext cx="0" cy="2110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926014" y="3158859"/>
            <a:ext cx="22367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200" dirty="0" smtClean="0"/>
              <a:t>5-7 детально расписанных технологических циклов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 smtClean="0"/>
              <a:t>Корректная методика и шкала оценки  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 smtClean="0"/>
              <a:t>Привлечение </a:t>
            </a:r>
            <a:r>
              <a:rPr lang="ru-RU" sz="1200" dirty="0" smtClean="0"/>
              <a:t>экспертов (потенциальных пользователей) </a:t>
            </a:r>
            <a:r>
              <a:rPr lang="ru-RU" sz="1200" dirty="0" smtClean="0"/>
              <a:t>различных категорий</a:t>
            </a:r>
            <a:endParaRPr lang="ru-RU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6964561" y="3936756"/>
            <a:ext cx="2236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200" dirty="0" smtClean="0"/>
              <a:t>Чёткая постановка задачи разработчику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 smtClean="0"/>
              <a:t>Качественное проведение испытаний</a:t>
            </a:r>
            <a:endParaRPr lang="ru-RU" sz="1200" dirty="0"/>
          </a:p>
        </p:txBody>
      </p:sp>
      <p:cxnSp>
        <p:nvCxnSpPr>
          <p:cNvPr id="45" name="Прямая со стрелкой 44"/>
          <p:cNvCxnSpPr/>
          <p:nvPr/>
        </p:nvCxnSpPr>
        <p:spPr>
          <a:xfrm flipV="1">
            <a:off x="8105775" y="3774437"/>
            <a:ext cx="0" cy="2549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7200490" y="1365669"/>
            <a:ext cx="1863971" cy="5049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Эксплуатация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994472" y="594122"/>
            <a:ext cx="1863971" cy="5049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Модернизация</a:t>
            </a:r>
            <a:endParaRPr lang="ru-RU" dirty="0"/>
          </a:p>
        </p:txBody>
      </p:sp>
      <p:sp>
        <p:nvSpPr>
          <p:cNvPr id="26" name="Стрелка вниз 25"/>
          <p:cNvSpPr/>
          <p:nvPr/>
        </p:nvSpPr>
        <p:spPr>
          <a:xfrm rot="10800000">
            <a:off x="8038045" y="1870583"/>
            <a:ext cx="191555" cy="1118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Выгнутая влево стрелка 29"/>
          <p:cNvSpPr/>
          <p:nvPr/>
        </p:nvSpPr>
        <p:spPr>
          <a:xfrm>
            <a:off x="6042096" y="1155187"/>
            <a:ext cx="989243" cy="594482"/>
          </a:xfrm>
          <a:prstGeom prst="curvedRightArrow">
            <a:avLst>
              <a:gd name="adj1" fmla="val 25000"/>
              <a:gd name="adj2" fmla="val 45154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Выгнутая влево стрелка 32"/>
          <p:cNvSpPr/>
          <p:nvPr/>
        </p:nvSpPr>
        <p:spPr>
          <a:xfrm rot="10800000">
            <a:off x="8030951" y="628651"/>
            <a:ext cx="1033510" cy="594482"/>
          </a:xfrm>
          <a:prstGeom prst="curvedRightArrow">
            <a:avLst>
              <a:gd name="adj1" fmla="val 25000"/>
              <a:gd name="adj2" fmla="val 45154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6203175" y="3028218"/>
            <a:ext cx="0" cy="2110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6429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0586" y="1679331"/>
            <a:ext cx="6658707" cy="73855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70" y="0"/>
            <a:ext cx="2236787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56493" y="3033254"/>
            <a:ext cx="6658707" cy="107641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kern="1200" baseline="0">
                <a:solidFill>
                  <a:srgbClr val="2B222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/>
              <a:t>Карпенко Анатолий Николаевич</a:t>
            </a:r>
          </a:p>
          <a:p>
            <a:r>
              <a:rPr lang="ru-RU" sz="1400" dirty="0" smtClean="0"/>
              <a:t>Аналитический центр при Правительстве Российской Федерации</a:t>
            </a:r>
          </a:p>
          <a:p>
            <a:r>
              <a:rPr lang="ru-RU" sz="1400" dirty="0" smtClean="0"/>
              <a:t>Заместитель начальника Управления информационных технологий</a:t>
            </a:r>
          </a:p>
          <a:p>
            <a:endParaRPr lang="ru-RU" sz="1400" dirty="0"/>
          </a:p>
          <a:p>
            <a:r>
              <a:rPr lang="en-US" sz="1400" dirty="0" smtClean="0">
                <a:hlinkClick r:id="rId3"/>
              </a:rPr>
              <a:t>karpenko@ac.gov.ru</a:t>
            </a:r>
            <a:endParaRPr lang="en-US" sz="1400" dirty="0" smtClean="0"/>
          </a:p>
          <a:p>
            <a:r>
              <a:rPr lang="en-US" sz="1400" dirty="0" smtClean="0"/>
              <a:t>(495) 632-98-37</a:t>
            </a:r>
            <a:endParaRPr lang="ru-RU" sz="1400" dirty="0" smtClean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63504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.gov.ru">
  <a:themeElements>
    <a:clrScheme name="Custom 1">
      <a:dk1>
        <a:srgbClr val="2B2222"/>
      </a:dk1>
      <a:lt1>
        <a:sysClr val="window" lastClr="FFFFFF"/>
      </a:lt1>
      <a:dk2>
        <a:srgbClr val="2EA8A0"/>
      </a:dk2>
      <a:lt2>
        <a:srgbClr val="FAFAE6"/>
      </a:lt2>
      <a:accent1>
        <a:srgbClr val="47132B"/>
      </a:accent1>
      <a:accent2>
        <a:srgbClr val="D39549"/>
      </a:accent2>
      <a:accent3>
        <a:srgbClr val="2EA8A0"/>
      </a:accent3>
      <a:accent4>
        <a:srgbClr val="2B2222"/>
      </a:accent4>
      <a:accent5>
        <a:srgbClr val="6D695F"/>
      </a:accent5>
      <a:accent6>
        <a:srgbClr val="CDC8AA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7881</TotalTime>
  <Words>1041</Words>
  <Application>Microsoft Office PowerPoint</Application>
  <PresentationFormat>Экран (16:9)</PresentationFormat>
  <Paragraphs>252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ac.gov.ru</vt:lpstr>
      <vt:lpstr>Стратегия выбора и внедрения корпоративной СЭД для госучреждений: подход Аналитического центра при Правительстве Российской Федерации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yeap</dc:creator>
  <cp:lastModifiedBy>karpenko</cp:lastModifiedBy>
  <cp:revision>581</cp:revision>
  <cp:lastPrinted>2015-02-19T09:49:01Z</cp:lastPrinted>
  <dcterms:created xsi:type="dcterms:W3CDTF">2013-06-13T10:01:54Z</dcterms:created>
  <dcterms:modified xsi:type="dcterms:W3CDTF">2015-09-02T08:36:47Z</dcterms:modified>
</cp:coreProperties>
</file>